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8" r:id="rId1"/>
  </p:sldMasterIdLst>
  <p:notesMasterIdLst>
    <p:notesMasterId r:id="rId59"/>
  </p:notesMasterIdLst>
  <p:handoutMasterIdLst>
    <p:handoutMasterId r:id="rId60"/>
  </p:handoutMasterIdLst>
  <p:sldIdLst>
    <p:sldId id="288" r:id="rId2"/>
    <p:sldId id="405" r:id="rId3"/>
    <p:sldId id="406" r:id="rId4"/>
    <p:sldId id="407" r:id="rId5"/>
    <p:sldId id="408" r:id="rId6"/>
    <p:sldId id="409" r:id="rId7"/>
    <p:sldId id="411" r:id="rId8"/>
    <p:sldId id="414" r:id="rId9"/>
    <p:sldId id="415" r:id="rId10"/>
    <p:sldId id="416" r:id="rId11"/>
    <p:sldId id="417" r:id="rId12"/>
    <p:sldId id="418" r:id="rId13"/>
    <p:sldId id="419" r:id="rId14"/>
    <p:sldId id="420" r:id="rId15"/>
    <p:sldId id="421" r:id="rId16"/>
    <p:sldId id="422" r:id="rId17"/>
    <p:sldId id="423" r:id="rId18"/>
    <p:sldId id="424" r:id="rId19"/>
    <p:sldId id="425" r:id="rId20"/>
    <p:sldId id="426" r:id="rId21"/>
    <p:sldId id="427" r:id="rId22"/>
    <p:sldId id="430" r:id="rId23"/>
    <p:sldId id="432" r:id="rId24"/>
    <p:sldId id="433" r:id="rId25"/>
    <p:sldId id="434" r:id="rId26"/>
    <p:sldId id="435" r:id="rId27"/>
    <p:sldId id="436" r:id="rId28"/>
    <p:sldId id="437" r:id="rId29"/>
    <p:sldId id="438" r:id="rId30"/>
    <p:sldId id="440" r:id="rId31"/>
    <p:sldId id="441" r:id="rId32"/>
    <p:sldId id="442" r:id="rId33"/>
    <p:sldId id="443" r:id="rId34"/>
    <p:sldId id="444" r:id="rId35"/>
    <p:sldId id="445" r:id="rId36"/>
    <p:sldId id="446" r:id="rId37"/>
    <p:sldId id="447" r:id="rId38"/>
    <p:sldId id="448" r:id="rId39"/>
    <p:sldId id="449" r:id="rId40"/>
    <p:sldId id="450" r:id="rId41"/>
    <p:sldId id="451" r:id="rId42"/>
    <p:sldId id="452" r:id="rId43"/>
    <p:sldId id="453" r:id="rId44"/>
    <p:sldId id="454" r:id="rId45"/>
    <p:sldId id="455" r:id="rId46"/>
    <p:sldId id="457" r:id="rId47"/>
    <p:sldId id="458" r:id="rId48"/>
    <p:sldId id="459" r:id="rId49"/>
    <p:sldId id="460" r:id="rId50"/>
    <p:sldId id="461" r:id="rId51"/>
    <p:sldId id="462" r:id="rId52"/>
    <p:sldId id="463" r:id="rId53"/>
    <p:sldId id="464" r:id="rId54"/>
    <p:sldId id="465" r:id="rId55"/>
    <p:sldId id="403" r:id="rId56"/>
    <p:sldId id="339" r:id="rId57"/>
    <p:sldId id="335" r:id="rId58"/>
  </p:sldIdLst>
  <p:sldSz cx="9144000" cy="6858000" type="screen4x3"/>
  <p:notesSz cx="7010400" cy="9296400"/>
  <p:defaultTextStyle>
    <a:defPPr>
      <a:defRPr lang="en-GB"/>
    </a:defPPr>
    <a:lvl1pPr algn="l" defTabSz="457200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pitchFamily="-84" charset="0"/>
      <a:defRPr kern="1200">
        <a:solidFill>
          <a:schemeClr val="bg1"/>
        </a:solidFill>
        <a:latin typeface="Arial" pitchFamily="-84" charset="0"/>
        <a:ea typeface="MS Gothic" pitchFamily="49" charset="-128"/>
        <a:cs typeface="MS Gothic" pitchFamily="49" charset="-128"/>
      </a:defRPr>
    </a:lvl1pPr>
    <a:lvl2pPr marL="457200" algn="l" defTabSz="457200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pitchFamily="-84" charset="0"/>
      <a:defRPr kern="1200">
        <a:solidFill>
          <a:schemeClr val="bg1"/>
        </a:solidFill>
        <a:latin typeface="Arial" pitchFamily="-84" charset="0"/>
        <a:ea typeface="MS Gothic" pitchFamily="49" charset="-128"/>
        <a:cs typeface="MS Gothic" pitchFamily="49" charset="-128"/>
      </a:defRPr>
    </a:lvl2pPr>
    <a:lvl3pPr marL="914400" algn="l" defTabSz="457200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pitchFamily="-84" charset="0"/>
      <a:defRPr kern="1200">
        <a:solidFill>
          <a:schemeClr val="bg1"/>
        </a:solidFill>
        <a:latin typeface="Arial" pitchFamily="-84" charset="0"/>
        <a:ea typeface="MS Gothic" pitchFamily="49" charset="-128"/>
        <a:cs typeface="MS Gothic" pitchFamily="49" charset="-128"/>
      </a:defRPr>
    </a:lvl3pPr>
    <a:lvl4pPr marL="1371600" algn="l" defTabSz="457200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pitchFamily="-84" charset="0"/>
      <a:defRPr kern="1200">
        <a:solidFill>
          <a:schemeClr val="bg1"/>
        </a:solidFill>
        <a:latin typeface="Arial" pitchFamily="-84" charset="0"/>
        <a:ea typeface="MS Gothic" pitchFamily="49" charset="-128"/>
        <a:cs typeface="MS Gothic" pitchFamily="49" charset="-128"/>
      </a:defRPr>
    </a:lvl4pPr>
    <a:lvl5pPr marL="1828800" algn="l" defTabSz="457200" rtl="0" fontAlgn="base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Arial" pitchFamily="-84" charset="0"/>
      <a:defRPr kern="1200">
        <a:solidFill>
          <a:schemeClr val="bg1"/>
        </a:solidFill>
        <a:latin typeface="Arial" pitchFamily="-84" charset="0"/>
        <a:ea typeface="MS Gothic" pitchFamily="49" charset="-128"/>
        <a:cs typeface="MS Gothic" pitchFamily="49" charset="-128"/>
      </a:defRPr>
    </a:lvl5pPr>
    <a:lvl6pPr marL="2286000" algn="l" defTabSz="457200" rtl="0" eaLnBrk="1" latinLnBrk="0" hangingPunct="1">
      <a:defRPr kern="1200">
        <a:solidFill>
          <a:schemeClr val="bg1"/>
        </a:solidFill>
        <a:latin typeface="Arial" pitchFamily="-84" charset="0"/>
        <a:ea typeface="MS Gothic" pitchFamily="49" charset="-128"/>
        <a:cs typeface="MS Gothic" pitchFamily="49" charset="-128"/>
      </a:defRPr>
    </a:lvl6pPr>
    <a:lvl7pPr marL="2743200" algn="l" defTabSz="457200" rtl="0" eaLnBrk="1" latinLnBrk="0" hangingPunct="1">
      <a:defRPr kern="1200">
        <a:solidFill>
          <a:schemeClr val="bg1"/>
        </a:solidFill>
        <a:latin typeface="Arial" pitchFamily="-84" charset="0"/>
        <a:ea typeface="MS Gothic" pitchFamily="49" charset="-128"/>
        <a:cs typeface="MS Gothic" pitchFamily="49" charset="-128"/>
      </a:defRPr>
    </a:lvl7pPr>
    <a:lvl8pPr marL="3200400" algn="l" defTabSz="457200" rtl="0" eaLnBrk="1" latinLnBrk="0" hangingPunct="1">
      <a:defRPr kern="1200">
        <a:solidFill>
          <a:schemeClr val="bg1"/>
        </a:solidFill>
        <a:latin typeface="Arial" pitchFamily="-84" charset="0"/>
        <a:ea typeface="MS Gothic" pitchFamily="49" charset="-128"/>
        <a:cs typeface="MS Gothic" pitchFamily="49" charset="-128"/>
      </a:defRPr>
    </a:lvl8pPr>
    <a:lvl9pPr marL="3657600" algn="l" defTabSz="457200" rtl="0" eaLnBrk="1" latinLnBrk="0" hangingPunct="1">
      <a:defRPr kern="1200">
        <a:solidFill>
          <a:schemeClr val="bg1"/>
        </a:solidFill>
        <a:latin typeface="Arial" pitchFamily="-84" charset="0"/>
        <a:ea typeface="MS Gothic" pitchFamily="49" charset="-128"/>
        <a:cs typeface="MS Gothic" pitchFamily="49" charset="-128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87209" autoAdjust="0"/>
  </p:normalViewPr>
  <p:slideViewPr>
    <p:cSldViewPr>
      <p:cViewPr varScale="1">
        <p:scale>
          <a:sx n="47" d="100"/>
          <a:sy n="47" d="100"/>
        </p:scale>
        <p:origin x="-658" y="-77"/>
      </p:cViewPr>
      <p:guideLst>
        <p:guide orient="horz" pos="2160"/>
        <p:guide pos="2880"/>
      </p:guideLst>
    </p:cSldViewPr>
  </p:slideViewPr>
  <p:outlineViewPr>
    <p:cViewPr varScale="1"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2790" y="-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buFont typeface="Arial" charset="0"/>
              <a:buNone/>
              <a:defRPr sz="1200">
                <a:latin typeface="Arial" charset="0"/>
                <a:ea typeface="MS Gothic" pitchFamily="49" charset="-128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A8C81F16-140A-2B45-9643-316F467A87BF}" type="datetimeFigureOut">
              <a:rPr lang="en-US">
                <a:latin typeface="Calibri" panose="020F0502020204030204" pitchFamily="34" charset="0"/>
              </a:rPr>
              <a:pPr/>
              <a:t>9/15/2016</a:t>
            </a:fld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4915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buFont typeface="Arial" charset="0"/>
              <a:buNone/>
              <a:defRPr sz="1200">
                <a:latin typeface="Arial" charset="0"/>
                <a:ea typeface="MS Gothic" pitchFamily="49" charset="-128"/>
                <a:cs typeface="+mn-cs"/>
              </a:defRPr>
            </a:lvl1pPr>
          </a:lstStyle>
          <a:p>
            <a:pPr>
              <a:defRPr/>
            </a:pPr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4915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97BD0643-BA54-4047-B5AD-2FD2A8407564}" type="slidenum">
              <a:rPr lang="en-US">
                <a:latin typeface="Calibri" panose="020F0502020204030204" pitchFamily="34" charset="0"/>
              </a:rPr>
              <a:pPr/>
              <a:t>‹#›</a:t>
            </a:fld>
            <a:endParaRPr lang="en-US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6719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2.jpeg>
</file>

<file path=ppt/media/image13.jpeg>
</file>

<file path=ppt/media/image14.jpe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eg>
</file>

<file path=ppt/media/image23.jpg>
</file>

<file path=ppt/media/image24.png>
</file>

<file path=ppt/media/image3.pn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AutoShape 1"/>
          <p:cNvSpPr>
            <a:spLocks noChangeArrowheads="1"/>
          </p:cNvSpPr>
          <p:nvPr/>
        </p:nvSpPr>
        <p:spPr bwMode="auto">
          <a:xfrm>
            <a:off x="0" y="0"/>
            <a:ext cx="7010400" cy="92964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wrap="none" lIns="93177" tIns="46589" rIns="93177" bIns="46589" anchor="ctr">
            <a:prstTxWarp prst="textNoShape">
              <a:avLst/>
            </a:prstTxWarp>
          </a:bodyPr>
          <a:lstStyle/>
          <a:p>
            <a:pPr defTabSz="465138"/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036888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710" tIns="47689" rIns="91710" bIns="47689" numCol="1" anchor="t" anchorCtr="0" compatLnSpc="1">
            <a:prstTxWarp prst="textNoShape">
              <a:avLst/>
            </a:prstTxWarp>
          </a:bodyPr>
          <a:lstStyle>
            <a:lvl1pPr defTabSz="465138">
              <a:lnSpc>
                <a:spcPct val="100000"/>
              </a:lnSpc>
              <a:buFont typeface="Arial" charset="0"/>
              <a:buNone/>
              <a:tabLst>
                <a:tab pos="0" algn="l"/>
                <a:tab pos="931863" algn="l"/>
                <a:tab pos="1863725" algn="l"/>
                <a:tab pos="2795588" algn="l"/>
                <a:tab pos="3727450" algn="l"/>
                <a:tab pos="4659313" algn="l"/>
                <a:tab pos="5591175" algn="l"/>
                <a:tab pos="6523038" algn="l"/>
                <a:tab pos="7454900" algn="l"/>
                <a:tab pos="8385175" algn="l"/>
                <a:tab pos="9317038" algn="l"/>
                <a:tab pos="10248900" algn="l"/>
              </a:tabLst>
              <a:defRPr sz="1200">
                <a:solidFill>
                  <a:srgbClr val="000000"/>
                </a:solidFill>
                <a:latin typeface="Calibri" panose="020F0502020204030204" pitchFamily="34" charset="0"/>
                <a:ea typeface="MS Gothic" pitchFamily="49" charset="-128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970338" y="0"/>
            <a:ext cx="3036887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710" tIns="47689" rIns="91710" bIns="47689" numCol="1" anchor="t" anchorCtr="0" compatLnSpc="1">
            <a:prstTxWarp prst="textNoShape">
              <a:avLst/>
            </a:prstTxWarp>
          </a:bodyPr>
          <a:lstStyle>
            <a:lvl1pPr algn="r" defTabSz="465138">
              <a:lnSpc>
                <a:spcPct val="100000"/>
              </a:lnSpc>
              <a:buFont typeface="Arial" charset="0"/>
              <a:buNone/>
              <a:tabLst>
                <a:tab pos="0" algn="l"/>
                <a:tab pos="931863" algn="l"/>
                <a:tab pos="1863725" algn="l"/>
                <a:tab pos="2795588" algn="l"/>
                <a:tab pos="3727450" algn="l"/>
                <a:tab pos="4659313" algn="l"/>
                <a:tab pos="5591175" algn="l"/>
                <a:tab pos="6523038" algn="l"/>
                <a:tab pos="7454900" algn="l"/>
                <a:tab pos="8385175" algn="l"/>
                <a:tab pos="9317038" algn="l"/>
                <a:tab pos="10248900" algn="l"/>
              </a:tabLst>
              <a:defRPr sz="1200">
                <a:solidFill>
                  <a:srgbClr val="000000"/>
                </a:solidFill>
                <a:latin typeface="Calibri" panose="020F0502020204030204" pitchFamily="34" charset="0"/>
                <a:ea typeface="MS Gothic" pitchFamily="49" charset="-128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8437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81100" y="696913"/>
            <a:ext cx="4646613" cy="348456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3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701675" y="4416425"/>
            <a:ext cx="5605463" cy="418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710" tIns="47689" rIns="91710" bIns="47689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8829675"/>
            <a:ext cx="3036888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710" tIns="47689" rIns="91710" bIns="47689" numCol="1" anchor="b" anchorCtr="0" compatLnSpc="1">
            <a:prstTxWarp prst="textNoShape">
              <a:avLst/>
            </a:prstTxWarp>
          </a:bodyPr>
          <a:lstStyle>
            <a:lvl1pPr defTabSz="465138">
              <a:lnSpc>
                <a:spcPct val="100000"/>
              </a:lnSpc>
              <a:buFont typeface="Arial" charset="0"/>
              <a:buNone/>
              <a:tabLst>
                <a:tab pos="0" algn="l"/>
                <a:tab pos="931863" algn="l"/>
                <a:tab pos="1863725" algn="l"/>
                <a:tab pos="2795588" algn="l"/>
                <a:tab pos="3727450" algn="l"/>
                <a:tab pos="4659313" algn="l"/>
                <a:tab pos="5591175" algn="l"/>
                <a:tab pos="6523038" algn="l"/>
                <a:tab pos="7454900" algn="l"/>
                <a:tab pos="8385175" algn="l"/>
                <a:tab pos="9317038" algn="l"/>
                <a:tab pos="10248900" algn="l"/>
              </a:tabLst>
              <a:defRPr sz="1200">
                <a:solidFill>
                  <a:srgbClr val="000000"/>
                </a:solidFill>
                <a:latin typeface="Calibri" panose="020F0502020204030204" pitchFamily="34" charset="0"/>
                <a:ea typeface="MS Gothic" pitchFamily="49" charset="-128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970338" y="8829675"/>
            <a:ext cx="3036887" cy="46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710" tIns="47689" rIns="91710" bIns="47689" numCol="1" anchor="b" anchorCtr="0" compatLnSpc="1">
            <a:prstTxWarp prst="textNoShape">
              <a:avLst/>
            </a:prstTxWarp>
          </a:bodyPr>
          <a:lstStyle>
            <a:lvl1pPr algn="r" defTabSz="465138">
              <a:lnSpc>
                <a:spcPct val="100000"/>
              </a:lnSpc>
              <a:tabLst>
                <a:tab pos="0" algn="l"/>
                <a:tab pos="931863" algn="l"/>
                <a:tab pos="1863725" algn="l"/>
                <a:tab pos="2795588" algn="l"/>
                <a:tab pos="3727450" algn="l"/>
                <a:tab pos="4659313" algn="l"/>
                <a:tab pos="5591175" algn="l"/>
                <a:tab pos="6523038" algn="l"/>
                <a:tab pos="7454900" algn="l"/>
                <a:tab pos="8385175" algn="l"/>
                <a:tab pos="9317038" algn="l"/>
                <a:tab pos="10248900" algn="l"/>
              </a:tabLst>
              <a:defRPr sz="1200">
                <a:solidFill>
                  <a:srgbClr val="000000"/>
                </a:solidFill>
                <a:latin typeface="Calibri" panose="020F0502020204030204" pitchFamily="34" charset="0"/>
              </a:defRPr>
            </a:lvl1pPr>
          </a:lstStyle>
          <a:p>
            <a:fld id="{AB3C87E0-BBA0-2A4C-8FED-B367ED68E724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78589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84" charset="0"/>
      <a:defRPr sz="1200" kern="1200">
        <a:solidFill>
          <a:srgbClr val="000000"/>
        </a:solidFill>
        <a:latin typeface="Times New Roman" pitchFamily="18" charset="0"/>
        <a:ea typeface="MS PGothic" pitchFamily="34" charset="-128"/>
        <a:cs typeface="MS PGothic" pitchFamily="34" charset="-128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84" charset="0"/>
      <a:defRPr sz="1200" kern="1200">
        <a:solidFill>
          <a:srgbClr val="000000"/>
        </a:solidFill>
        <a:latin typeface="Times New Roman" pitchFamily="18" charset="0"/>
        <a:ea typeface="MS PGothic" pitchFamily="34" charset="-128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84" charset="0"/>
      <a:defRPr sz="1200" kern="1200">
        <a:solidFill>
          <a:srgbClr val="000000"/>
        </a:solidFill>
        <a:latin typeface="Times New Roman" pitchFamily="18" charset="0"/>
        <a:ea typeface="ＭＳ Ｐゴシック" pitchFamily="-84" charset="-128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84" charset="0"/>
      <a:defRPr sz="1200" kern="1200">
        <a:solidFill>
          <a:srgbClr val="000000"/>
        </a:solidFill>
        <a:latin typeface="Times New Roman" pitchFamily="18" charset="0"/>
        <a:ea typeface="ＭＳ Ｐゴシック" pitchFamily="-84" charset="-128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84" charset="0"/>
      <a:defRPr sz="1200" kern="1200">
        <a:solidFill>
          <a:srgbClr val="000000"/>
        </a:solidFill>
        <a:latin typeface="Times New Roman" pitchFamily="18" charset="0"/>
        <a:ea typeface="ＭＳ Ｐゴシック" pitchFamily="-8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26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</a:rPr>
              <a:t>The Windows Experience Index runs on a scale from 1.0 to 7.9 and gives you a pretty good gauge of the relative strengths and weaknesses of a system.</a:t>
            </a:r>
          </a:p>
        </p:txBody>
      </p:sp>
      <p:sp>
        <p:nvSpPr>
          <p:cNvPr id="1126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2F9050-884B-B246-A1D6-F3F87520ECF8}" type="slidenum">
              <a:rPr lang="en-US"/>
              <a:pPr/>
              <a:t>45</a:t>
            </a:fld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1167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ABC866C-FC1F-F644-8CEF-061E5A27EB94}" type="slidenum">
              <a:rPr lang="en-US"/>
              <a:pPr/>
              <a:t>47</a:t>
            </a:fld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548EFE-15E2-184B-89B4-CD64F850267F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100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F32E8-FF64-3A4A-AB7E-C75E6EBF04E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597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1024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DE14C54-BABC-034D-A2DD-618465816601}" type="slidenum">
              <a:rPr lang="en-US"/>
              <a:pPr/>
              <a:t>6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64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Calibri" panose="020F0502020204030204" pitchFamily="34" charset="0"/>
            </a:endParaRPr>
          </a:p>
        </p:txBody>
      </p:sp>
      <p:sp>
        <p:nvSpPr>
          <p:cNvPr id="1065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D21CD3-DBE8-B34B-AD82-691D77F5DA78}" type="slidenum">
              <a:rPr lang="en-US"/>
              <a:pPr/>
              <a:t>11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“Working with the Command-Line Interface” in Chapter 16 may be helpful to read at this point for those who are not familiar with the command-line interface.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FF32E8-FF64-3A4A-AB7E-C75E6EBF04E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6961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</a:rPr>
              <a:t>Note: The BCD file replaces the boot.ini file used in previous operating systems and can be altered by using the command-line tool bcdedit.exe</a:t>
            </a:r>
          </a:p>
        </p:txBody>
      </p:sp>
      <p:sp>
        <p:nvSpPr>
          <p:cNvPr id="1095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0AB6830-BA23-CF44-BB1A-701464017F90}" type="slidenum">
              <a:rPr lang="en-US"/>
              <a:pPr/>
              <a:t>14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</a:rPr>
              <a:t>Note: Unlike Windows XP, the boot files and the system files must all reside on the same partition in Vista/7.</a:t>
            </a:r>
          </a:p>
        </p:txBody>
      </p:sp>
      <p:sp>
        <p:nvSpPr>
          <p:cNvPr id="1105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8D49957-2ECA-4447-8C54-5A09C3F32853}" type="slidenum">
              <a:rPr lang="en-US"/>
              <a:pPr/>
              <a:t>15</a:t>
            </a:fld>
            <a:endParaRPr 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Demonstrate for students!!!!!!!!!!!!!!!!!!!!!!!!!!!!!!!!!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AB3C87E0-BBA0-2A4C-8FED-B367ED68E724}" type="slidenum">
              <a:rPr lang="en-GB" smtClean="0"/>
              <a:pPr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6022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28995965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5806382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807908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6229541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3417015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531989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9105474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944383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777527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68622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034158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37317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0" descr="npo000000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1633538" y="1096963"/>
            <a:ext cx="5922962" cy="4603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</p:pic>
      <p:sp>
        <p:nvSpPr>
          <p:cNvPr id="1027" name="Text Box 23"/>
          <p:cNvSpPr txBox="1">
            <a:spLocks noChangeArrowheads="1"/>
          </p:cNvSpPr>
          <p:nvPr userDrawn="1"/>
        </p:nvSpPr>
        <p:spPr bwMode="auto">
          <a:xfrm>
            <a:off x="8680450" y="6542088"/>
            <a:ext cx="400050" cy="304800"/>
          </a:xfrm>
          <a:prstGeom prst="rect">
            <a:avLst/>
          </a:prstGeom>
          <a:noFill/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 defTabSz="914400" eaLnBrk="1" hangingPunct="1">
              <a:lnSpc>
                <a:spcPct val="100000"/>
              </a:lnSpc>
              <a:buClrTx/>
              <a:buSzTx/>
              <a:buFontTx/>
              <a:buNone/>
              <a:defRPr/>
            </a:pPr>
            <a:fld id="{E3D7E7E8-C21D-4F67-9AF0-00BEE4DE3616}" type="slidenum">
              <a:rPr lang="en-US" sz="1400" smtClean="0">
                <a:solidFill>
                  <a:srgbClr val="000000"/>
                </a:solidFill>
                <a:ea typeface="+mn-ea"/>
              </a:rPr>
              <a:pPr defTabSz="914400" eaLnBrk="1" hangingPunct="1">
                <a:lnSpc>
                  <a:spcPct val="100000"/>
                </a:lnSpc>
                <a:buClrTx/>
                <a:buSzTx/>
                <a:buFontTx/>
                <a:buNone/>
                <a:defRPr/>
              </a:pPr>
              <a:t>‹#›</a:t>
            </a:fld>
            <a:endParaRPr lang="en-US" sz="1400" dirty="0">
              <a:solidFill>
                <a:srgbClr val="000000"/>
              </a:solidFill>
              <a:ea typeface="+mn-ea"/>
            </a:endParaRPr>
          </a:p>
        </p:txBody>
      </p:sp>
      <p:pic>
        <p:nvPicPr>
          <p:cNvPr id="1028" name="Picture 2" descr="D:\Documents and Settings\paul.l.stokes\My Documents\80 - Work Week 31 Dec 2012 - 25 Jan 2013\Disk 2B - Student Pirates - CY-13\Comm Pirates CY-13\New and Old MCCES Logos\MCCES_logo_large_JPG.jpg"/>
          <p:cNvPicPr>
            <a:picLocks noChangeAspect="1" noChangeArrowheads="1"/>
          </p:cNvPicPr>
          <p:nvPr userDrawn="1"/>
        </p:nvPicPr>
        <p:blipFill>
          <a:blip r:embed="rId15"/>
          <a:srcRect/>
          <a:stretch>
            <a:fillRect/>
          </a:stretch>
        </p:blipFill>
        <p:spPr bwMode="auto">
          <a:xfrm>
            <a:off x="0" y="0"/>
            <a:ext cx="1633538" cy="1665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8" descr="CTC Logo"/>
          <p:cNvPicPr>
            <a:picLocks noChangeAspect="1" noChangeArrowheads="1"/>
          </p:cNvPicPr>
          <p:nvPr userDrawn="1"/>
        </p:nvPicPr>
        <p:blipFill>
          <a:blip r:embed="rId16"/>
          <a:srcRect/>
          <a:stretch>
            <a:fillRect/>
          </a:stretch>
        </p:blipFill>
        <p:spPr bwMode="auto">
          <a:xfrm>
            <a:off x="7556500" y="76200"/>
            <a:ext cx="15240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23277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 bwMode="auto">
          <a:xfrm>
            <a:off x="457200" y="3009900"/>
            <a:ext cx="8229600" cy="11430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algn="ctr" defTabSz="914400" fontAlgn="auto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sz="3600" dirty="0">
              <a:solidFill>
                <a:srgbClr val="000000"/>
              </a:solidFill>
              <a:latin typeface="Calibri" panose="020F0502020204030204"/>
              <a:ea typeface="+mn-ea"/>
              <a:cs typeface="Arial" pitchFamily="34" charset="0"/>
            </a:endParaRPr>
          </a:p>
        </p:txBody>
      </p:sp>
      <p:sp>
        <p:nvSpPr>
          <p:cNvPr id="2051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defTabSz="914400" eaLnBrk="0" hangingPunct="0">
              <a:lnSpc>
                <a:spcPct val="100000"/>
              </a:lnSpc>
              <a:buClrTx/>
              <a:buSzTx/>
              <a:buFontTx/>
              <a:buNone/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  <a:ea typeface="+mn-ea"/>
              <a:cs typeface="Arial" charset="0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1524000" y="1820863"/>
            <a:ext cx="2286000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>
              <a:lnSpc>
                <a:spcPct val="100000"/>
              </a:lnSpc>
              <a:buClrTx/>
              <a:buSzTx/>
              <a:buFontTx/>
              <a:buNone/>
            </a:pPr>
            <a:endParaRPr lang="en-US" sz="1000" dirty="0">
              <a:solidFill>
                <a:srgbClr val="000000"/>
              </a:solidFill>
              <a:latin typeface="Calibri" panose="020F0502020204030204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457200" y="1681842"/>
            <a:ext cx="8534400" cy="1518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0" indent="0" algn="ctr" defTabSz="457200" rtl="0" eaLnBrk="0" fontAlgn="base" hangingPunct="0">
              <a:lnSpc>
                <a:spcPct val="101000"/>
              </a:lnSpc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85000"/>
              <a:buFont typeface="Verdana" pitchFamily="34" charset="0"/>
              <a:buNone/>
              <a:defRPr sz="4000" b="1">
                <a:solidFill>
                  <a:srgbClr val="0066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 defTabSz="457200" rtl="0" eaLnBrk="0" fontAlgn="base" hangingPunct="0">
              <a:lnSpc>
                <a:spcPct val="101000"/>
              </a:lnSpc>
              <a:spcBef>
                <a:spcPts val="550"/>
              </a:spcBef>
              <a:spcAft>
                <a:spcPct val="0"/>
              </a:spcAft>
              <a:buClr>
                <a:srgbClr val="006600"/>
              </a:buClr>
              <a:buSzPct val="85000"/>
              <a:buFont typeface="Verdana" pitchFamily="34" charset="0"/>
              <a:buNone/>
              <a:defRPr sz="2800">
                <a:solidFill>
                  <a:srgbClr val="0066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914400" indent="0" algn="ctr" defTabSz="457200" rtl="0" eaLnBrk="0" fontAlgn="base" hangingPunct="0">
              <a:lnSpc>
                <a:spcPct val="101000"/>
              </a:lnSpc>
              <a:spcBef>
                <a:spcPts val="450"/>
              </a:spcBef>
              <a:spcAft>
                <a:spcPct val="0"/>
              </a:spcAft>
              <a:buClr>
                <a:srgbClr val="663300"/>
              </a:buClr>
              <a:buSzPct val="85000"/>
              <a:buFont typeface="Verdana" pitchFamily="34" charset="0"/>
              <a:buNone/>
              <a:defRPr sz="2400">
                <a:solidFill>
                  <a:srgbClr val="6633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371600" indent="0" algn="ctr" defTabSz="457200" rtl="0" eaLnBrk="0" fontAlgn="base" hangingPunct="0">
              <a:lnSpc>
                <a:spcPct val="101000"/>
              </a:lnSpc>
              <a:spcBef>
                <a:spcPts val="4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Verdana" pitchFamily="34" charset="0"/>
              <a:buNone/>
              <a:defRPr sz="240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828800" indent="0" algn="ctr" defTabSz="457200" rtl="0" eaLnBrk="0" fontAlgn="base" hangingPunct="0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defRPr sz="200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286000" indent="0" algn="ctr" defTabSz="457200" rtl="0" fontAlgn="base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defRPr sz="2000">
                <a:solidFill>
                  <a:srgbClr val="000000"/>
                </a:solidFill>
                <a:latin typeface="Arial" charset="0"/>
                <a:ea typeface="+mn-ea"/>
              </a:defRPr>
            </a:lvl6pPr>
            <a:lvl7pPr marL="2743200" indent="0" algn="ctr" defTabSz="457200" rtl="0" fontAlgn="base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defRPr sz="2000">
                <a:solidFill>
                  <a:srgbClr val="000000"/>
                </a:solidFill>
                <a:latin typeface="Arial" charset="0"/>
                <a:ea typeface="+mn-ea"/>
              </a:defRPr>
            </a:lvl7pPr>
            <a:lvl8pPr marL="3200400" indent="0" algn="ctr" defTabSz="457200" rtl="0" fontAlgn="base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defRPr sz="2000">
                <a:solidFill>
                  <a:srgbClr val="000000"/>
                </a:solidFill>
                <a:latin typeface="Arial" charset="0"/>
                <a:ea typeface="+mn-ea"/>
              </a:defRPr>
            </a:lvl8pPr>
            <a:lvl9pPr marL="3657600" indent="0" algn="ctr" defTabSz="457200" rtl="0" fontAlgn="base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None/>
              <a:defRPr sz="2000">
                <a:solidFill>
                  <a:srgbClr val="000000"/>
                </a:solidFill>
                <a:latin typeface="Arial" charset="0"/>
                <a:ea typeface="+mn-ea"/>
              </a:defRPr>
            </a:lvl9pPr>
          </a:lstStyle>
          <a:p>
            <a:pPr marL="0" marR="0" lvl="0" indent="0" algn="ctr" defTabSz="457200" rtl="0" eaLnBrk="0" fontAlgn="base" latinLnBrk="0" hangingPunct="0">
              <a:lnSpc>
                <a:spcPct val="101000"/>
              </a:lnSpc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85000"/>
              <a:buFont typeface="Verdana" pitchFamily="34" charset="0"/>
              <a:buNone/>
              <a:tabLst/>
              <a:defRPr/>
            </a:pPr>
            <a:r>
              <a:rPr lang="en-GB" kern="0" dirty="0" smtClean="0">
                <a:ea typeface="MS Gothic"/>
              </a:rPr>
              <a:t>IT Essentials (</a:t>
            </a:r>
            <a:r>
              <a:rPr lang="en-GB" kern="0" dirty="0">
                <a:ea typeface="MS Gothic"/>
              </a:rPr>
              <a:t>C</a:t>
            </a:r>
            <a:r>
              <a:rPr lang="en-GB" kern="0" dirty="0" smtClean="0">
                <a:ea typeface="MS Gothic"/>
              </a:rPr>
              <a:t>ompTIA A+) </a:t>
            </a:r>
            <a:r>
              <a:rPr kumimoji="0" lang="en-GB" sz="4000" b="1" i="0" u="none" strike="noStrike" kern="0" cap="none" spc="0" normalizeH="0" baseline="0" noProof="0" dirty="0" smtClean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Calibri" panose="020F0502020204030204" pitchFamily="34" charset="0"/>
                <a:ea typeface="MS Gothic"/>
              </a:rPr>
              <a:t>Ch. 13</a:t>
            </a:r>
          </a:p>
          <a:p>
            <a:pPr marL="0" marR="0" lvl="0" indent="0" algn="ctr" defTabSz="457200" rtl="0" eaLnBrk="0" fontAlgn="base" latinLnBrk="0" hangingPunct="0">
              <a:lnSpc>
                <a:spcPct val="101000"/>
              </a:lnSpc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85000"/>
              <a:buFont typeface="Verdana" pitchFamily="34" charset="0"/>
              <a:buNone/>
              <a:tabLst/>
              <a:defRPr/>
            </a:pPr>
            <a:r>
              <a:rPr lang="en-GB" kern="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MS Gothic"/>
              </a:rPr>
              <a:t>Windows Under the Hood</a:t>
            </a:r>
            <a:endParaRPr kumimoji="0" lang="en-GB" sz="4000" b="1" i="0" u="none" strike="noStrike" kern="0" cap="none" spc="0" normalizeH="0" baseline="0" noProof="0" dirty="0">
              <a:ln>
                <a:noFill/>
              </a:ln>
              <a:solidFill>
                <a:srgbClr val="0066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ea typeface="MS Gothic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593" y="3200400"/>
            <a:ext cx="433881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4930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Registry Edits 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Registry Editor</a:t>
            </a:r>
            <a:r>
              <a:rPr lang="en-US" altLang="ja-JP" dirty="0"/>
              <a:t>’s Export feature enables you to:</a:t>
            </a:r>
          </a:p>
          <a:p>
            <a:pPr lvl="1"/>
            <a:r>
              <a:rPr lang="en-US" altLang="ja-JP" dirty="0"/>
              <a:t>Save the full Registry</a:t>
            </a:r>
          </a:p>
          <a:p>
            <a:pPr lvl="1"/>
            <a:r>
              <a:rPr lang="en-US" altLang="ja-JP" dirty="0"/>
              <a:t>Or save a single root key or subkey (including all subkeys and values under it)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1028700" y="212725"/>
            <a:ext cx="7086600" cy="1006475"/>
          </a:xfrm>
        </p:spPr>
        <p:txBody>
          <a:bodyPr/>
          <a:lstStyle/>
          <a:p>
            <a:r>
              <a:rPr lang="en-US" dirty="0">
                <a:cs typeface="MS Gothic" pitchFamily="49" charset="-128"/>
              </a:rPr>
              <a:t>Manual Registry Edits </a:t>
            </a:r>
          </a:p>
        </p:txBody>
      </p:sp>
      <p:pic>
        <p:nvPicPr>
          <p:cNvPr id="19459" name="Content Placeholder 2"/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419763" y="1752600"/>
            <a:ext cx="8304475" cy="3505200"/>
          </a:xfrm>
        </p:spPr>
      </p:pic>
      <p:sp>
        <p:nvSpPr>
          <p:cNvPr id="19460" name="Rectangle 4"/>
          <p:cNvSpPr>
            <a:spLocks noChangeArrowheads="1"/>
          </p:cNvSpPr>
          <p:nvPr/>
        </p:nvSpPr>
        <p:spPr bwMode="auto">
          <a:xfrm>
            <a:off x="3045685" y="5517432"/>
            <a:ext cx="3052631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13.3  Mike</a:t>
            </a:r>
            <a:r>
              <a:rPr lang="en-US" altLang="ja-JP" dirty="0">
                <a:solidFill>
                  <a:schemeClr val="tx1"/>
                </a:solidFill>
                <a:latin typeface="Calibri" panose="020F0502020204030204" pitchFamily="34" charset="0"/>
              </a:rPr>
              <a:t>’s Run subkey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 </a:t>
            </a:r>
            <a:r>
              <a:rPr lang="en-US" dirty="0"/>
              <a:t>Registry Editing Tools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reg</a:t>
            </a:r>
            <a:r>
              <a:rPr lang="en-US" dirty="0"/>
              <a:t> command</a:t>
            </a:r>
          </a:p>
          <a:p>
            <a:pPr lvl="1"/>
            <a:r>
              <a:rPr lang="en-US" dirty="0"/>
              <a:t>Full Registry editing tool</a:t>
            </a:r>
          </a:p>
          <a:p>
            <a:pPr lvl="2"/>
            <a:r>
              <a:rPr lang="en-US" dirty="0"/>
              <a:t>View Registry keys and values</a:t>
            </a:r>
          </a:p>
          <a:p>
            <a:pPr lvl="2"/>
            <a:r>
              <a:rPr lang="en-US" dirty="0"/>
              <a:t>Import and export some or all of a Registry</a:t>
            </a:r>
          </a:p>
          <a:p>
            <a:pPr lvl="2"/>
            <a:r>
              <a:rPr lang="en-US" dirty="0"/>
              <a:t>Compare two different versions of a Registry</a:t>
            </a:r>
          </a:p>
          <a:p>
            <a:pPr lvl="2"/>
            <a:r>
              <a:rPr lang="en-US" dirty="0"/>
              <a:t>Tailor a command to accomplish very tight Registry edits</a:t>
            </a:r>
          </a:p>
          <a:p>
            <a:r>
              <a:rPr lang="en-US" dirty="0">
                <a:solidFill>
                  <a:srgbClr val="C00000"/>
                </a:solidFill>
              </a:rPr>
              <a:t>regsvr32</a:t>
            </a:r>
            <a:r>
              <a:rPr lang="en-US" dirty="0"/>
              <a:t> command</a:t>
            </a:r>
          </a:p>
          <a:p>
            <a:pPr lvl="1"/>
            <a:r>
              <a:rPr lang="en-US" dirty="0"/>
              <a:t>Modifies the Registry in only one way—adding (or registering) dynamic link library (DLL) files as command components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Boot Process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Current Windows versions support both BIOS and UEFI boot processes.</a:t>
            </a:r>
          </a:p>
          <a:p>
            <a:pPr lvl="1"/>
            <a:r>
              <a:rPr lang="en-US" dirty="0">
                <a:cs typeface="MS Gothic" pitchFamily="49" charset="-128"/>
              </a:rPr>
              <a:t>BIOS-based system</a:t>
            </a:r>
          </a:p>
          <a:p>
            <a:pPr lvl="2"/>
            <a:r>
              <a:rPr lang="en-US" dirty="0">
                <a:cs typeface="MS Gothic" pitchFamily="49" charset="-128"/>
              </a:rPr>
              <a:t>The BIOS uses its boot order to scan a hard drive for a master boot record (MBR).  </a:t>
            </a:r>
          </a:p>
          <a:p>
            <a:pPr lvl="2"/>
            <a:r>
              <a:rPr lang="en-US" dirty="0">
                <a:cs typeface="MS Gothic" pitchFamily="49" charset="-128"/>
              </a:rPr>
              <a:t>MBR loads its boot sector, which contains code pointing to the </a:t>
            </a:r>
            <a:r>
              <a:rPr lang="en-US" dirty="0">
                <a:solidFill>
                  <a:srgbClr val="800000"/>
                </a:solidFill>
                <a:cs typeface="MS Gothic" pitchFamily="49" charset="-128"/>
              </a:rPr>
              <a:t>bootmgr</a:t>
            </a:r>
            <a:r>
              <a:rPr lang="en-US" dirty="0">
                <a:cs typeface="MS Gothic" pitchFamily="49" charset="-128"/>
              </a:rPr>
              <a:t> file.</a:t>
            </a:r>
          </a:p>
          <a:p>
            <a:pPr lvl="2"/>
            <a:r>
              <a:rPr lang="en-US" dirty="0">
                <a:cs typeface="MS Gothic" pitchFamily="49" charset="-128"/>
              </a:rPr>
              <a:t>The bootmgr loads winload.exe, which readies your system to load the operating system kernel.</a:t>
            </a:r>
          </a:p>
          <a:p>
            <a:pPr lvl="1"/>
            <a:r>
              <a:rPr lang="en-US" dirty="0">
                <a:cs typeface="MS Gothic" pitchFamily="49" charset="-128"/>
              </a:rPr>
              <a:t>UEFI system</a:t>
            </a:r>
          </a:p>
          <a:p>
            <a:pPr lvl="2"/>
            <a:r>
              <a:rPr lang="en-US" dirty="0">
                <a:cs typeface="MS Gothic" pitchFamily="49" charset="-128"/>
              </a:rPr>
              <a:t>Bootmgr loads directly.</a:t>
            </a:r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tle 1"/>
          <p:cNvSpPr>
            <a:spLocks noGrp="1"/>
          </p:cNvSpPr>
          <p:nvPr>
            <p:ph type="title"/>
          </p:nvPr>
        </p:nvSpPr>
        <p:spPr>
          <a:xfrm>
            <a:off x="1028700" y="212725"/>
            <a:ext cx="7086600" cy="1006475"/>
          </a:xfrm>
        </p:spPr>
        <p:txBody>
          <a:bodyPr/>
          <a:lstStyle/>
          <a:p>
            <a:r>
              <a:rPr lang="en-US" dirty="0">
                <a:cs typeface="MS Gothic" pitchFamily="49" charset="-128"/>
              </a:rPr>
              <a:t>The Boot Process </a:t>
            </a:r>
          </a:p>
        </p:txBody>
      </p:sp>
      <p:sp>
        <p:nvSpPr>
          <p:cNvPr id="419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Bootmgr starts and reads data from a </a:t>
            </a:r>
            <a:r>
              <a:rPr lang="en-US" dirty="0">
                <a:solidFill>
                  <a:srgbClr val="C00000"/>
                </a:solidFill>
                <a:cs typeface="MS Gothic" pitchFamily="49" charset="-128"/>
              </a:rPr>
              <a:t>Boot Configuration Data (BCD)</a:t>
            </a:r>
            <a:r>
              <a:rPr lang="en-US" dirty="0">
                <a:cs typeface="MS Gothic" pitchFamily="49" charset="-128"/>
              </a:rPr>
              <a:t> file.</a:t>
            </a:r>
          </a:p>
          <a:p>
            <a:pPr lvl="1"/>
            <a:r>
              <a:rPr lang="en-US" dirty="0">
                <a:cs typeface="MS Gothic" pitchFamily="49" charset="-128"/>
              </a:rPr>
              <a:t>BCD contains information about the various operating systems installed on the system as well as instructions for how to actually load (bootstrap) them.</a:t>
            </a:r>
          </a:p>
          <a:p>
            <a:r>
              <a:rPr lang="en-US" dirty="0">
                <a:cs typeface="MS Gothic" pitchFamily="49" charset="-128"/>
              </a:rPr>
              <a:t>Once an operating system is selected (immediately, if only one is present), bootmgr loads winload.exe.</a:t>
            </a:r>
          </a:p>
          <a:p>
            <a:pPr lvl="1"/>
            <a:r>
              <a:rPr lang="en-US" dirty="0">
                <a:cs typeface="MS Gothic" pitchFamily="49" charset="-128"/>
              </a:rPr>
              <a:t>Readies your system to load the operating system kernel.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itle 1"/>
          <p:cNvSpPr>
            <a:spLocks noGrp="1"/>
          </p:cNvSpPr>
          <p:nvPr>
            <p:ph type="title"/>
          </p:nvPr>
        </p:nvSpPr>
        <p:spPr>
          <a:xfrm>
            <a:off x="1028700" y="212725"/>
            <a:ext cx="7086600" cy="1006475"/>
          </a:xfrm>
        </p:spPr>
        <p:txBody>
          <a:bodyPr/>
          <a:lstStyle/>
          <a:p>
            <a:r>
              <a:rPr lang="en-US" dirty="0">
                <a:cs typeface="MS Gothic" pitchFamily="49" charset="-128"/>
              </a:rPr>
              <a:t>The Boot Process </a:t>
            </a:r>
          </a:p>
        </p:txBody>
      </p:sp>
      <p:sp>
        <p:nvSpPr>
          <p:cNvPr id="430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Winload.exe loads:</a:t>
            </a:r>
          </a:p>
          <a:p>
            <a:pPr lvl="1"/>
            <a:r>
              <a:rPr lang="en-US" dirty="0">
                <a:cs typeface="MS Gothic" pitchFamily="49" charset="-128"/>
              </a:rPr>
              <a:t>Hardware abstraction layer</a:t>
            </a:r>
          </a:p>
          <a:p>
            <a:pPr lvl="1"/>
            <a:r>
              <a:rPr lang="en-US" dirty="0">
                <a:cs typeface="MS Gothic" pitchFamily="49" charset="-128"/>
              </a:rPr>
              <a:t>The system Registry</a:t>
            </a:r>
          </a:p>
          <a:p>
            <a:pPr lvl="1"/>
            <a:r>
              <a:rPr lang="en-US" dirty="0">
                <a:cs typeface="MS Gothic" pitchFamily="49" charset="-128"/>
              </a:rPr>
              <a:t>Drivers for any boot devices into memory before the operating system itself takes over</a:t>
            </a:r>
          </a:p>
          <a:p>
            <a:r>
              <a:rPr lang="en-US" dirty="0">
                <a:cs typeface="MS Gothic" pitchFamily="49" charset="-128"/>
              </a:rPr>
              <a:t>Once the operating system process (ntoskrnl.exe) takes over, it loads all of the various processes and systems that comprise Windows, and the Windows logo comes up.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 and Services</a:t>
            </a:r>
            <a:endParaRPr lang="en-US" dirty="0"/>
          </a:p>
        </p:txBody>
      </p:sp>
      <p:sp>
        <p:nvSpPr>
          <p:cNvPr id="450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Windows, programs are executable files waiting on a mass storage device.</a:t>
            </a:r>
          </a:p>
          <a:p>
            <a:r>
              <a:rPr lang="en-US" dirty="0"/>
              <a:t>When a program is started, Windows loads it into RAM as a process.</a:t>
            </a:r>
          </a:p>
          <a:p>
            <a:r>
              <a:rPr lang="en-US" dirty="0"/>
              <a:t>The CPU reads the process; the process tells the CPU which bits of code to run.</a:t>
            </a:r>
          </a:p>
          <a:p>
            <a:r>
              <a:rPr lang="en-US" dirty="0"/>
              <a:t>Windows is a multitasking operating system—it </a:t>
            </a:r>
            <a:r>
              <a:rPr lang="en-US" dirty="0" smtClean="0"/>
              <a:t>can run </a:t>
            </a:r>
            <a:r>
              <a:rPr lang="en-US" dirty="0"/>
              <a:t>many processes simultaneously.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Processes and Services</a:t>
            </a:r>
            <a:endParaRPr lang="en-US" dirty="0"/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</a:t>
            </a:r>
            <a:r>
              <a:rPr lang="en-US" dirty="0">
                <a:solidFill>
                  <a:srgbClr val="FF0000"/>
                </a:solidFill>
              </a:rPr>
              <a:t>processes</a:t>
            </a:r>
            <a:r>
              <a:rPr lang="en-US" dirty="0"/>
              <a:t> are called applications; some are called services.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</a:rPr>
              <a:t>Applications</a:t>
            </a:r>
            <a:r>
              <a:rPr lang="en-US" sz="2800" dirty="0"/>
              <a:t> run on screen or in the foreground.</a:t>
            </a:r>
          </a:p>
          <a:p>
            <a:pPr lvl="1"/>
            <a:r>
              <a:rPr lang="en-US" sz="2800" dirty="0">
                <a:solidFill>
                  <a:srgbClr val="FF0000"/>
                </a:solidFill>
              </a:rPr>
              <a:t>Services</a:t>
            </a:r>
            <a:r>
              <a:rPr lang="en-US" sz="2800" dirty="0"/>
              <a:t> run in the background and perform support tasks.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Windows </a:t>
            </a:r>
            <a:r>
              <a:rPr lang="en-US" dirty="0">
                <a:solidFill>
                  <a:srgbClr val="C00000"/>
                </a:solidFill>
              </a:rPr>
              <a:t>Task Manager </a:t>
            </a:r>
            <a:r>
              <a:rPr lang="en-US" dirty="0"/>
              <a:t>is the one-stop-shop for anything you need to do with applications, processes, and services. </a:t>
            </a:r>
          </a:p>
          <a:p>
            <a:r>
              <a:rPr lang="en-US" dirty="0"/>
              <a:t>To open Task Manager in Windows Vista/7:</a:t>
            </a:r>
          </a:p>
          <a:p>
            <a:pPr lvl="1"/>
            <a:r>
              <a:rPr lang="en-US" dirty="0"/>
              <a:t>Press </a:t>
            </a:r>
            <a:r>
              <a:rPr lang="en-US" cap="small" dirty="0"/>
              <a:t>ctrl-shift-esc</a:t>
            </a:r>
            <a:endParaRPr lang="en-US" dirty="0"/>
          </a:p>
          <a:p>
            <a:pPr lvl="1"/>
            <a:r>
              <a:rPr lang="en-US" dirty="0"/>
              <a:t>Start | Search and type taskmgr and press </a:t>
            </a:r>
            <a:r>
              <a:rPr lang="en-US" cap="small" dirty="0"/>
              <a:t>enter</a:t>
            </a:r>
          </a:p>
          <a:p>
            <a:pPr lvl="1"/>
            <a:r>
              <a:rPr lang="en-US" dirty="0"/>
              <a:t>Press </a:t>
            </a:r>
            <a:r>
              <a:rPr lang="en-US" cap="small" dirty="0"/>
              <a:t>ctrl-alt-delete</a:t>
            </a:r>
            <a:r>
              <a:rPr lang="en-US" dirty="0"/>
              <a:t> and select Task Manager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>
          <a:xfrm>
            <a:off x="1028700" y="136525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</a:t>
            </a:r>
            <a:r>
              <a:rPr lang="en-US" dirty="0" smtClean="0">
                <a:cs typeface="MS Gothic" pitchFamily="49" charset="-128"/>
              </a:rPr>
              <a:t>in Windows</a:t>
            </a:r>
            <a:endParaRPr lang="en-US" dirty="0">
              <a:cs typeface="MS Gothic" pitchFamily="49" charset="-128"/>
            </a:endParaRPr>
          </a:p>
        </p:txBody>
      </p:sp>
      <p:sp>
        <p:nvSpPr>
          <p:cNvPr id="491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The </a:t>
            </a:r>
            <a:r>
              <a:rPr lang="en-US" dirty="0">
                <a:solidFill>
                  <a:srgbClr val="C00000"/>
                </a:solidFill>
                <a:cs typeface="MS Gothic" pitchFamily="49" charset="-128"/>
              </a:rPr>
              <a:t>Applications</a:t>
            </a:r>
            <a:r>
              <a:rPr lang="en-US" dirty="0">
                <a:cs typeface="MS Gothic" pitchFamily="49" charset="-128"/>
              </a:rPr>
              <a:t> tab shows all the running applications on your system.</a:t>
            </a:r>
          </a:p>
          <a:p>
            <a:pPr lvl="1"/>
            <a:r>
              <a:rPr lang="en-US" sz="2800" dirty="0">
                <a:cs typeface="MS Gothic" pitchFamily="49" charset="-128"/>
              </a:rPr>
              <a:t>Use if an application will not close normally to force it to shut down.</a:t>
            </a:r>
          </a:p>
          <a:p>
            <a:pPr lvl="1"/>
            <a:r>
              <a:rPr lang="en-US" sz="2800" dirty="0">
                <a:cs typeface="MS Gothic" pitchFamily="49" charset="-128"/>
              </a:rPr>
              <a:t>Switch To enables you to bring any program to the front.</a:t>
            </a:r>
          </a:p>
          <a:p>
            <a:pPr lvl="1"/>
            <a:r>
              <a:rPr lang="en-US" sz="2800" dirty="0">
                <a:cs typeface="MS Gothic" pitchFamily="49" charset="-128"/>
              </a:rPr>
              <a:t>New Task enables you to start any program you wish, as long as you know the executable.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chapter, you will learn how to:</a:t>
            </a:r>
          </a:p>
          <a:p>
            <a:pPr lvl="1"/>
            <a:r>
              <a:rPr lang="en-US" dirty="0"/>
              <a:t>Work with the Registry</a:t>
            </a:r>
          </a:p>
          <a:p>
            <a:pPr lvl="1"/>
            <a:r>
              <a:rPr lang="en-US" dirty="0"/>
              <a:t>Understand and observe the Windows boot process in detail</a:t>
            </a:r>
          </a:p>
          <a:p>
            <a:pPr lvl="1"/>
            <a:r>
              <a:rPr lang="en-US" dirty="0"/>
              <a:t>Manage processes, services, and threads</a:t>
            </a:r>
          </a:p>
          <a:p>
            <a:pPr lvl="1"/>
            <a:r>
              <a:rPr lang="en-US" dirty="0"/>
              <a:t>Explore Windows tools for programmers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in </a:t>
            </a:r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501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Processes tab shows you every running process on your computer.</a:t>
            </a:r>
          </a:p>
          <a:p>
            <a:pPr lvl="1"/>
            <a:r>
              <a:rPr lang="en-US" sz="2800" dirty="0"/>
              <a:t>A process is named after its executable file.</a:t>
            </a:r>
          </a:p>
          <a:p>
            <a:pPr lvl="2"/>
            <a:r>
              <a:rPr lang="en-US" sz="2400" dirty="0"/>
              <a:t>Usually ends in .exe but can also end with other extensions.</a:t>
            </a:r>
          </a:p>
          <a:p>
            <a:pPr lvl="1"/>
            <a:r>
              <a:rPr lang="en-US" sz="2800" dirty="0"/>
              <a:t>All processes have a user name to identify who started the process.</a:t>
            </a:r>
          </a:p>
          <a:p>
            <a:pPr lvl="2"/>
            <a:r>
              <a:rPr lang="en-US" sz="2400" dirty="0"/>
              <a:t>A process started by Windows has the user name System.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in </a:t>
            </a:r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501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processes have a process identifier (PID).</a:t>
            </a:r>
          </a:p>
          <a:p>
            <a:pPr lvl="1"/>
            <a:r>
              <a:rPr lang="en-US" sz="2800" dirty="0"/>
              <a:t>To identify a process, you use the PID, not the process name.</a:t>
            </a:r>
          </a:p>
          <a:p>
            <a:pPr lvl="1"/>
            <a:r>
              <a:rPr lang="en-US" sz="2800" dirty="0"/>
              <a:t>Task Manager doesn’t show the PID by default.</a:t>
            </a:r>
          </a:p>
          <a:p>
            <a:pPr lvl="2"/>
            <a:r>
              <a:rPr lang="en-US" sz="2400" dirty="0"/>
              <a:t>Mark the checkbox under </a:t>
            </a:r>
            <a:r>
              <a:rPr lang="en-US" sz="2400" smtClean="0">
                <a:solidFill>
                  <a:srgbClr val="FF0000"/>
                </a:solidFill>
              </a:rPr>
              <a:t>View&gt;Select Columns </a:t>
            </a:r>
            <a:r>
              <a:rPr lang="en-US" sz="2400" dirty="0" smtClean="0"/>
              <a:t>to </a:t>
            </a:r>
            <a:r>
              <a:rPr lang="en-US" sz="2400" dirty="0"/>
              <a:t>display the PID.</a:t>
            </a:r>
          </a:p>
        </p:txBody>
      </p:sp>
    </p:spTree>
    <p:extLst>
      <p:ext uri="{BB962C8B-B14F-4D97-AF65-F5344CB8AC3E}">
        <p14:creationId xmlns:p14="http://schemas.microsoft.com/office/powerpoint/2010/main" val="270922615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in </a:t>
            </a:r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532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Processes tab shows the amount of CPU time (percentage) and the amount of RAM (kilobytes) the process is using.</a:t>
            </a:r>
          </a:p>
          <a:p>
            <a:pPr lvl="1"/>
            <a:r>
              <a:rPr lang="en-US" dirty="0"/>
              <a:t>By default, the Task Manager shows only processes associated with the current user.</a:t>
            </a:r>
          </a:p>
          <a:p>
            <a:pPr lvl="2"/>
            <a:r>
              <a:rPr lang="en-US" dirty="0"/>
              <a:t>Click on Show processes from all users to see every process on the system.</a:t>
            </a:r>
          </a:p>
          <a:p>
            <a:pPr lvl="1"/>
            <a:r>
              <a:rPr lang="en-US" dirty="0"/>
              <a:t>If you select a process and click the End Process button, you</a:t>
            </a:r>
            <a:r>
              <a:rPr lang="en-US" altLang="ja-JP" dirty="0"/>
              <a:t>’ll instantly end that process.</a:t>
            </a:r>
          </a:p>
          <a:p>
            <a:pPr lvl="2"/>
            <a:r>
              <a:rPr lang="en-US" altLang="ja-JP" dirty="0"/>
              <a:t>If the process is an application, that application will close.</a:t>
            </a:r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in </a:t>
            </a:r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563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Right-click on a process to display a number of options:</a:t>
            </a:r>
          </a:p>
          <a:p>
            <a:pPr lvl="1"/>
            <a:r>
              <a:rPr lang="en-US" altLang="ja-JP" dirty="0"/>
              <a:t>Open File Location, Debug, UAC Virtualization, Dump files, Set priority, Set Affinity, and other choices</a:t>
            </a:r>
          </a:p>
          <a:p>
            <a:r>
              <a:rPr lang="en-US" dirty="0"/>
              <a:t>The Properties option offers options similar to Windows Explorer. </a:t>
            </a:r>
          </a:p>
          <a:p>
            <a:r>
              <a:rPr lang="en-US" dirty="0"/>
              <a:t>Go to Service(s) will move you to the Services tab of the Task Manager, showing you all services associated with the process.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>
              <a:cs typeface="MS Gothic" pitchFamily="49" charset="-128"/>
            </a:endParaRPr>
          </a:p>
        </p:txBody>
      </p:sp>
      <p:pic>
        <p:nvPicPr>
          <p:cNvPr id="57347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504835" y="1307068"/>
            <a:ext cx="4134331" cy="4572000"/>
          </a:xfrm>
        </p:spPr>
      </p:pic>
      <p:sp>
        <p:nvSpPr>
          <p:cNvPr id="57348" name="Rectangle 8"/>
          <p:cNvSpPr>
            <a:spLocks noChangeArrowheads="1"/>
          </p:cNvSpPr>
          <p:nvPr/>
        </p:nvSpPr>
        <p:spPr bwMode="auto">
          <a:xfrm>
            <a:off x="2019300" y="5955268"/>
            <a:ext cx="5105400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13.10  Processes detail on right-click</a:t>
            </a:r>
          </a:p>
        </p:txBody>
      </p:sp>
    </p:spTree>
  </p:cSld>
  <p:clrMapOvr>
    <a:masterClrMapping/>
  </p:clrMapOvr>
  <p:transition spd="med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>
              <a:cs typeface="MS Gothic" pitchFamily="49" charset="-128"/>
            </a:endParaRPr>
          </a:p>
        </p:txBody>
      </p:sp>
      <p:pic>
        <p:nvPicPr>
          <p:cNvPr id="58371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260315" y="1219200"/>
            <a:ext cx="4623371" cy="4572000"/>
          </a:xfrm>
        </p:spPr>
      </p:pic>
      <p:sp>
        <p:nvSpPr>
          <p:cNvPr id="58372" name="Rectangle 4"/>
          <p:cNvSpPr>
            <a:spLocks noChangeArrowheads="1"/>
          </p:cNvSpPr>
          <p:nvPr/>
        </p:nvSpPr>
        <p:spPr bwMode="auto">
          <a:xfrm>
            <a:off x="3119680" y="5943600"/>
            <a:ext cx="2904641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13.11  Process priority</a:t>
            </a:r>
          </a:p>
        </p:txBody>
      </p:sp>
    </p:spTree>
  </p:cSld>
  <p:clrMapOvr>
    <a:masterClrMapping/>
  </p:clrMapOvr>
  <p:transition spd="med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>
              <a:cs typeface="MS Gothic" pitchFamily="49" charset="-128"/>
            </a:endParaRPr>
          </a:p>
        </p:txBody>
      </p:sp>
      <p:pic>
        <p:nvPicPr>
          <p:cNvPr id="59395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507174" y="1219200"/>
            <a:ext cx="4129653" cy="4572000"/>
          </a:xfrm>
        </p:spPr>
      </p:pic>
      <p:sp>
        <p:nvSpPr>
          <p:cNvPr id="59396" name="Rectangle 6"/>
          <p:cNvSpPr>
            <a:spLocks noChangeArrowheads="1"/>
          </p:cNvSpPr>
          <p:nvPr/>
        </p:nvSpPr>
        <p:spPr bwMode="auto">
          <a:xfrm>
            <a:off x="1562100" y="5955268"/>
            <a:ext cx="6019800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13.12  Turning off affinity to the first two cores</a:t>
            </a:r>
          </a:p>
        </p:txBody>
      </p:sp>
    </p:spTree>
  </p:cSld>
  <p:clrMapOvr>
    <a:masterClrMapping/>
  </p:clrMapOvr>
  <p:transition spd="med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>
              <a:cs typeface="MS Gothic" pitchFamily="49" charset="-128"/>
            </a:endParaRPr>
          </a:p>
        </p:txBody>
      </p:sp>
      <p:pic>
        <p:nvPicPr>
          <p:cNvPr id="61443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-67460" y="381000"/>
            <a:ext cx="9278920" cy="6629400"/>
          </a:xfrm>
        </p:spPr>
      </p:pic>
      <p:sp>
        <p:nvSpPr>
          <p:cNvPr id="61444" name="Rectangle 6"/>
          <p:cNvSpPr>
            <a:spLocks noChangeArrowheads="1"/>
          </p:cNvSpPr>
          <p:nvPr/>
        </p:nvSpPr>
        <p:spPr bwMode="auto">
          <a:xfrm>
            <a:off x="3074700" y="6355632"/>
            <a:ext cx="2994601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13.14  Process Explorer</a:t>
            </a:r>
          </a:p>
        </p:txBody>
      </p:sp>
    </p:spTree>
  </p:cSld>
  <p:clrMapOvr>
    <a:masterClrMapping/>
  </p:clrMapOvr>
  <p:transition spd="med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in </a:t>
            </a:r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624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</a:t>
            </a:r>
            <a:r>
              <a:rPr lang="en-US" dirty="0">
                <a:solidFill>
                  <a:srgbClr val="C00000"/>
                </a:solidFill>
              </a:rPr>
              <a:t>Services</a:t>
            </a:r>
            <a:r>
              <a:rPr lang="en-US" dirty="0"/>
              <a:t> tab in the Task Manager to work with services directly—they can be stopped or started, and you can go to the associated process.</a:t>
            </a:r>
          </a:p>
          <a:p>
            <a:r>
              <a:rPr lang="en-US" dirty="0"/>
              <a:t>The best way to work with services is to use the Services Control Panel applet.</a:t>
            </a:r>
          </a:p>
          <a:p>
            <a:pPr lvl="1"/>
            <a:r>
              <a:rPr lang="en-US" dirty="0"/>
              <a:t>Services don</a:t>
            </a:r>
            <a:r>
              <a:rPr lang="en-US" altLang="ja-JP" dirty="0"/>
              <a:t>’t have their own window, so you use the Services applet to start, stop, and configure them.</a:t>
            </a:r>
          </a:p>
          <a:p>
            <a:pPr lvl="1"/>
            <a:r>
              <a:rPr lang="en-US" altLang="ja-JP" dirty="0"/>
              <a:t>You can see if a service is running by reading the Status column.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97362" y="5955268"/>
            <a:ext cx="4149276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13.15  Services tab in Task Manager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310" y="1295400"/>
            <a:ext cx="4413380" cy="45720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Registry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C00000"/>
                </a:solidFill>
              </a:rPr>
              <a:t>Registry </a:t>
            </a:r>
            <a:r>
              <a:rPr lang="en-US" dirty="0"/>
              <a:t>is a huge database that stores everything about your PC. </a:t>
            </a:r>
          </a:p>
          <a:p>
            <a:pPr lvl="1"/>
            <a:r>
              <a:rPr lang="en-US" dirty="0"/>
              <a:t>Hardware information</a:t>
            </a:r>
          </a:p>
          <a:p>
            <a:pPr lvl="1"/>
            <a:r>
              <a:rPr lang="en-US" dirty="0"/>
              <a:t>Network information</a:t>
            </a:r>
          </a:p>
          <a:p>
            <a:pPr lvl="1"/>
            <a:r>
              <a:rPr lang="en-US" dirty="0"/>
              <a:t>User preferences</a:t>
            </a:r>
          </a:p>
          <a:p>
            <a:pPr lvl="1"/>
            <a:r>
              <a:rPr lang="en-US" dirty="0"/>
              <a:t>File types</a:t>
            </a:r>
          </a:p>
          <a:p>
            <a:pPr lvl="1"/>
            <a:r>
              <a:rPr lang="en-US" dirty="0"/>
              <a:t>Application information</a:t>
            </a:r>
          </a:p>
          <a:p>
            <a:r>
              <a:rPr lang="en-US" dirty="0">
                <a:cs typeface="MS Gothic" pitchFamily="49" charset="-128"/>
              </a:rPr>
              <a:t>Windows store the Registry files in:</a:t>
            </a:r>
          </a:p>
          <a:p>
            <a:pPr lvl="1"/>
            <a:r>
              <a:rPr lang="en-US" dirty="0">
                <a:cs typeface="MS Gothic" pitchFamily="49" charset="-128"/>
              </a:rPr>
              <a:t>\%SystemRoot%\System32\config folder</a:t>
            </a:r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>
              <a:cs typeface="MS Gothic" pitchFamily="49" charset="-128"/>
            </a:endParaRPr>
          </a:p>
        </p:txBody>
      </p:sp>
      <p:pic>
        <p:nvPicPr>
          <p:cNvPr id="65539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530523" y="1295400"/>
            <a:ext cx="4082955" cy="4572000"/>
          </a:xfrm>
        </p:spPr>
      </p:pic>
      <p:sp>
        <p:nvSpPr>
          <p:cNvPr id="65540" name="Rectangle 4"/>
          <p:cNvSpPr>
            <a:spLocks noChangeArrowheads="1"/>
          </p:cNvSpPr>
          <p:nvPr/>
        </p:nvSpPr>
        <p:spPr bwMode="auto">
          <a:xfrm>
            <a:off x="2491687" y="5921298"/>
            <a:ext cx="4160626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</a:rPr>
              <a:t>Figure 13.17  Service Properties dialog box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</p:spTree>
  </p:cSld>
  <p:clrMapOvr>
    <a:masterClrMapping/>
  </p:clrMapOvr>
  <p:transition spd="med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>
              <a:cs typeface="MS Gothic" pitchFamily="49" charset="-128"/>
            </a:endParaRPr>
          </a:p>
        </p:txBody>
      </p:sp>
      <p:sp>
        <p:nvSpPr>
          <p:cNvPr id="675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Performance</a:t>
            </a:r>
          </a:p>
          <a:p>
            <a:pPr lvl="1"/>
            <a:r>
              <a:rPr lang="en-US" dirty="0">
                <a:cs typeface="MS Gothic" pitchFamily="49" charset="-128"/>
              </a:rPr>
              <a:t>Task Manager allows one to assess how hard RAM and the CPU are working at any given moment and why.</a:t>
            </a:r>
          </a:p>
          <a:p>
            <a:pPr lvl="1"/>
            <a:r>
              <a:rPr lang="en-US" dirty="0">
                <a:cs typeface="MS Gothic" pitchFamily="49" charset="-128"/>
              </a:rPr>
              <a:t>Click the </a:t>
            </a:r>
            <a:r>
              <a:rPr lang="en-US" dirty="0">
                <a:solidFill>
                  <a:srgbClr val="C00000"/>
                </a:solidFill>
                <a:cs typeface="MS Gothic" pitchFamily="49" charset="-128"/>
              </a:rPr>
              <a:t>Performance</a:t>
            </a:r>
            <a:r>
              <a:rPr lang="en-US" dirty="0">
                <a:cs typeface="MS Gothic" pitchFamily="49" charset="-128"/>
              </a:rPr>
              <a:t> tab to reveal a handy screen with the most commonly used information: </a:t>
            </a:r>
          </a:p>
          <a:p>
            <a:pPr lvl="2"/>
            <a:r>
              <a:rPr lang="en-US" dirty="0">
                <a:cs typeface="MS Gothic" pitchFamily="49" charset="-128"/>
              </a:rPr>
              <a:t>CPU usage, available physical memory, size of the disk cache, commit charge (memory for programs), and kernel memory (memory used by Windows).</a:t>
            </a:r>
          </a:p>
          <a:p>
            <a:pPr lvl="1"/>
            <a:r>
              <a:rPr lang="en-US" dirty="0">
                <a:cs typeface="MS Gothic" pitchFamily="49" charset="-128"/>
              </a:rPr>
              <a:t>Task Manager also tells you what program is using CPU and RAM resources.</a:t>
            </a:r>
          </a:p>
        </p:txBody>
      </p:sp>
    </p:spTree>
  </p:cSld>
  <p:clrMapOvr>
    <a:masterClrMapping/>
  </p:clrMapOvr>
  <p:transition spd="med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>
              <a:cs typeface="MS Gothic" pitchFamily="49" charset="-128"/>
            </a:endParaRPr>
          </a:p>
        </p:txBody>
      </p:sp>
      <p:pic>
        <p:nvPicPr>
          <p:cNvPr id="68611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556949" y="148971"/>
            <a:ext cx="6030101" cy="6003052"/>
          </a:xfrm>
        </p:spPr>
      </p:pic>
      <p:sp>
        <p:nvSpPr>
          <p:cNvPr id="68612" name="Rectangle 6"/>
          <p:cNvSpPr>
            <a:spLocks noChangeArrowheads="1"/>
          </p:cNvSpPr>
          <p:nvPr/>
        </p:nvSpPr>
        <p:spPr bwMode="auto">
          <a:xfrm>
            <a:off x="2389351" y="5955268"/>
            <a:ext cx="4365298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13.18  Task Manager Performance tab</a:t>
            </a:r>
          </a:p>
        </p:txBody>
      </p:sp>
    </p:spTree>
  </p:cSld>
  <p:clrMapOvr>
    <a:masterClrMapping/>
  </p:clrMapOvr>
  <p:transition spd="med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>
              <a:cs typeface="MS Gothic" pitchFamily="49" charset="-128"/>
            </a:endParaRPr>
          </a:p>
        </p:txBody>
      </p:sp>
      <p:pic>
        <p:nvPicPr>
          <p:cNvPr id="69635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609600" y="1524000"/>
            <a:ext cx="8225653" cy="4175125"/>
          </a:xfrm>
        </p:spPr>
      </p:pic>
      <p:sp>
        <p:nvSpPr>
          <p:cNvPr id="69636" name="Rectangle 4"/>
          <p:cNvSpPr>
            <a:spLocks noChangeArrowheads="1"/>
          </p:cNvSpPr>
          <p:nvPr/>
        </p:nvSpPr>
        <p:spPr bwMode="auto">
          <a:xfrm>
            <a:off x="4572000" y="6019800"/>
            <a:ext cx="2438360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13.19  CPU usage</a:t>
            </a:r>
          </a:p>
        </p:txBody>
      </p:sp>
    </p:spTree>
  </p:cSld>
  <p:clrMapOvr>
    <a:masterClrMapping/>
  </p:clrMapOvr>
  <p:transition spd="med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Task Manager in </a:t>
            </a:r>
            <a:r>
              <a:rPr lang="en-US" dirty="0" smtClean="0">
                <a:cs typeface="MS Gothic" pitchFamily="49" charset="-128"/>
              </a:rPr>
              <a:t>Windows</a:t>
            </a:r>
            <a:endParaRPr lang="en-US" dirty="0">
              <a:cs typeface="MS Gothic" pitchFamily="49" charset="-128"/>
            </a:endParaRPr>
          </a:p>
        </p:txBody>
      </p:sp>
      <p:sp>
        <p:nvSpPr>
          <p:cNvPr id="706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Networking and users </a:t>
            </a:r>
          </a:p>
          <a:p>
            <a:pPr lvl="1"/>
            <a:r>
              <a:rPr lang="en-US" sz="2800" dirty="0">
                <a:cs typeface="MS Gothic" pitchFamily="49" charset="-128"/>
              </a:rPr>
              <a:t>Remaining tabs in Task Manager enable you to see:</a:t>
            </a:r>
          </a:p>
          <a:p>
            <a:pPr lvl="2"/>
            <a:r>
              <a:rPr lang="en-US" sz="2400" dirty="0">
                <a:cs typeface="MS Gothic" pitchFamily="49" charset="-128"/>
              </a:rPr>
              <a:t>Network use at a glance </a:t>
            </a:r>
            <a:r>
              <a:rPr lang="en-US" sz="2400" dirty="0">
                <a:cs typeface="MS Gothic" pitchFamily="49" charset="-128"/>
              </a:rPr>
              <a:t>shows network traffic activity and can help troubleshoot network performance problems.</a:t>
            </a:r>
            <a:endParaRPr lang="en-US" sz="2400" dirty="0">
              <a:cs typeface="MS Gothic" pitchFamily="49" charset="-128"/>
            </a:endParaRPr>
          </a:p>
          <a:p>
            <a:pPr lvl="2"/>
            <a:r>
              <a:rPr lang="en-US" sz="2400" dirty="0">
                <a:cs typeface="MS Gothic" pitchFamily="49" charset="-128"/>
              </a:rPr>
              <a:t>Which users</a:t>
            </a:r>
            <a:r>
              <a:rPr lang="en-US" altLang="ja-JP" sz="2400" dirty="0">
                <a:cs typeface="MS Gothic" pitchFamily="49" charset="-128"/>
              </a:rPr>
              <a:t>’ accounts are currently logged on to the local </a:t>
            </a:r>
            <a:r>
              <a:rPr lang="en-US" altLang="ja-JP" sz="2400" dirty="0" smtClean="0">
                <a:cs typeface="MS Gothic" pitchFamily="49" charset="-128"/>
              </a:rPr>
              <a:t>machine and </a:t>
            </a:r>
            <a:r>
              <a:rPr lang="en-US" sz="2400" dirty="0">
                <a:cs typeface="MS Gothic" pitchFamily="49" charset="-128"/>
              </a:rPr>
              <a:t>enables you to log off other users if you have the proper permissions</a:t>
            </a:r>
            <a:r>
              <a:rPr lang="en-US" sz="2400" dirty="0" smtClean="0">
                <a:cs typeface="MS Gothic" pitchFamily="49" charset="-128"/>
              </a:rPr>
              <a:t>.</a:t>
            </a:r>
            <a:endParaRPr lang="en-US" altLang="ja-JP" sz="2400" dirty="0">
              <a:cs typeface="MS Gothic" pitchFamily="49" charset="-128"/>
            </a:endParaRPr>
          </a:p>
        </p:txBody>
      </p:sp>
    </p:spTree>
  </p:cSld>
  <p:clrMapOvr>
    <a:masterClrMapping/>
  </p:clrMapOvr>
  <p:transition spd="med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Task Manager in </a:t>
            </a:r>
            <a:r>
              <a:rPr lang="en-US" dirty="0" smtClean="0">
                <a:solidFill>
                  <a:schemeClr val="tx1"/>
                </a:solidFill>
              </a:rPr>
              <a:t>Windows 8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334000" cy="4525963"/>
          </a:xfrm>
        </p:spPr>
        <p:txBody>
          <a:bodyPr/>
          <a:lstStyle/>
          <a:p>
            <a:r>
              <a:rPr lang="en-US" dirty="0"/>
              <a:t>Significantly </a:t>
            </a:r>
            <a:r>
              <a:rPr lang="en-US" dirty="0" smtClean="0"/>
              <a:t>updated in Windows 8</a:t>
            </a:r>
            <a:endParaRPr lang="en-US" dirty="0"/>
          </a:p>
          <a:p>
            <a:r>
              <a:rPr lang="en-US" dirty="0"/>
              <a:t>New Fewer Details view with a simple interface for seeing and terminating running programs.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72198" y="5638800"/>
            <a:ext cx="3238002" cy="636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13.20  Fewer details view </a:t>
            </a:r>
            <a:b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in </a:t>
            </a:r>
            <a:r>
              <a:rPr lang="en-US" sz="2000" b="1" dirty="0">
                <a:solidFill>
                  <a:schemeClr val="tx1"/>
                </a:solidFill>
                <a:latin typeface="Calibri" panose="020F0502020204030204" pitchFamily="34" charset="0"/>
              </a:rPr>
              <a:t>Windows 8 Task Manager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1451421"/>
            <a:ext cx="4321775" cy="490098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in </a:t>
            </a:r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Processes</a:t>
            </a:r>
          </a:p>
          <a:p>
            <a:pPr lvl="1"/>
            <a:r>
              <a:rPr lang="en-US" sz="2800" dirty="0"/>
              <a:t>In detailed mode, Processes is broken into three sections: Apps, Background processes, and Windows processes.</a:t>
            </a:r>
          </a:p>
          <a:p>
            <a:pPr lvl="1"/>
            <a:r>
              <a:rPr lang="en-US" sz="2800" dirty="0"/>
              <a:t>By default, the Processes tab lists a process description, its status, and its resource use, including CPU, Memory, Disk I/O, and Network I/O.</a:t>
            </a:r>
          </a:p>
          <a:p>
            <a:pPr lvl="1"/>
            <a:r>
              <a:rPr lang="en-US" sz="2800" dirty="0"/>
              <a:t>Most advanced options have moved to the context menu of the Details tab.</a:t>
            </a:r>
          </a:p>
        </p:txBody>
      </p:sp>
    </p:spTree>
  </p:cSld>
  <p:clrMapOvr>
    <a:masterClrMapping/>
  </p:clrMapOvr>
  <p:transition spd="med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in </a:t>
            </a:r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95400" y="6508032"/>
            <a:ext cx="6748899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13.22  Processes tab context menu in Windows 8 Task Manager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28600"/>
            <a:ext cx="7273637" cy="607341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in </a:t>
            </a:r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Performance</a:t>
            </a:r>
          </a:p>
          <a:p>
            <a:pPr lvl="1"/>
            <a:r>
              <a:rPr lang="en-US" dirty="0"/>
              <a:t>Networking and Disk I/O have been added to the Performance tab.</a:t>
            </a:r>
          </a:p>
          <a:p>
            <a:pPr lvl="1"/>
            <a:r>
              <a:rPr lang="en-US" dirty="0"/>
              <a:t>This provides one simple place to view all major performance metrics.</a:t>
            </a:r>
          </a:p>
          <a:p>
            <a:r>
              <a:rPr lang="en-US" dirty="0"/>
              <a:t>App history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rgbClr val="C00000"/>
                </a:solidFill>
              </a:rPr>
              <a:t>App history </a:t>
            </a:r>
            <a:r>
              <a:rPr lang="en-US" dirty="0"/>
              <a:t>tab collects recent statistics on CPU time and network usage.</a:t>
            </a:r>
          </a:p>
          <a:p>
            <a:pPr lvl="1"/>
            <a:r>
              <a:rPr lang="en-US" dirty="0"/>
              <a:t>These statistics help identify resource-hungry programs.</a:t>
            </a:r>
          </a:p>
        </p:txBody>
      </p:sp>
    </p:spTree>
  </p:cSld>
  <p:clrMapOvr>
    <a:masterClrMapping/>
  </p:clrMapOvr>
  <p:transition spd="med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</a:t>
            </a:r>
            <a:r>
              <a:rPr lang="en-US" dirty="0" smtClean="0"/>
              <a:t>in Windows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64965" y="6040409"/>
            <a:ext cx="6489078" cy="607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13.23  Performance tab in Windows 8 Task Manager showing a very active Disk 0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882" y="-175788"/>
            <a:ext cx="6787243" cy="6221639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/>
          <a:lstStyle/>
          <a:p>
            <a:r>
              <a:rPr lang="en-US" dirty="0"/>
              <a:t>Accessing the Registry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Registry Editor </a:t>
            </a:r>
            <a:r>
              <a:rPr lang="en-US" dirty="0">
                <a:solidFill>
                  <a:schemeClr val="tx1"/>
                </a:solidFill>
              </a:rPr>
              <a:t>gives direct access to the Registry</a:t>
            </a:r>
          </a:p>
          <a:p>
            <a:r>
              <a:rPr lang="en-US" dirty="0"/>
              <a:t>Enter </a:t>
            </a:r>
            <a:r>
              <a:rPr lang="en-US" dirty="0">
                <a:solidFill>
                  <a:srgbClr val="C00000"/>
                </a:solidFill>
              </a:rPr>
              <a:t>regedit</a:t>
            </a:r>
            <a:r>
              <a:rPr lang="en-US" dirty="0"/>
              <a:t> at a command prompt</a:t>
            </a:r>
          </a:p>
          <a:p>
            <a:pPr lvl="1"/>
            <a:r>
              <a:rPr lang="en-US" dirty="0"/>
              <a:t>Or in the Start | Search bar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Manager in </a:t>
            </a:r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Startup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rgbClr val="C00000"/>
                </a:solidFill>
              </a:rPr>
              <a:t>Startup</a:t>
            </a:r>
            <a:r>
              <a:rPr lang="en-US" dirty="0"/>
              <a:t> tab enables you to identify and disable rogue startup programs.</a:t>
            </a:r>
          </a:p>
          <a:p>
            <a:r>
              <a:rPr lang="en-US" dirty="0"/>
              <a:t>Users</a:t>
            </a:r>
          </a:p>
          <a:p>
            <a:pPr lvl="1"/>
            <a:r>
              <a:rPr lang="en-US" dirty="0"/>
              <a:t>The Users tab shows programs running under a user’s account and clearly indicates resource use.</a:t>
            </a:r>
          </a:p>
          <a:p>
            <a:r>
              <a:rPr lang="en-US" dirty="0"/>
              <a:t>Details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rgbClr val="C00000"/>
                </a:solidFill>
              </a:rPr>
              <a:t>Details</a:t>
            </a:r>
            <a:r>
              <a:rPr lang="en-US" dirty="0"/>
              <a:t> tab inherits most of the functionality removed from the old Processes tab.</a:t>
            </a:r>
          </a:p>
          <a:p>
            <a:r>
              <a:rPr lang="en-US" dirty="0"/>
              <a:t>Services</a:t>
            </a:r>
          </a:p>
          <a:p>
            <a:pPr lvl="1"/>
            <a:r>
              <a:rPr lang="en-US" dirty="0"/>
              <a:t>The Services tab is virtually unchanged.</a:t>
            </a:r>
          </a:p>
        </p:txBody>
      </p:sp>
    </p:spTree>
  </p:cSld>
  <p:clrMapOvr>
    <a:masterClrMapping/>
  </p:clrMapOvr>
  <p:transition spd="med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/>
              <a:t>Task Manager </a:t>
            </a:r>
            <a:r>
              <a:rPr lang="en-US" dirty="0" smtClean="0"/>
              <a:t>in Windows</a:t>
            </a:r>
            <a:endParaRPr lang="en-US" i="1" dirty="0">
              <a:cs typeface="MS Gothic" pitchFamily="49" charset="-128"/>
            </a:endParaRPr>
          </a:p>
        </p:txBody>
      </p:sp>
      <p:sp>
        <p:nvSpPr>
          <p:cNvPr id="716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The </a:t>
            </a:r>
            <a:r>
              <a:rPr lang="en-US" dirty="0">
                <a:solidFill>
                  <a:srgbClr val="C00000"/>
                </a:solidFill>
                <a:cs typeface="MS Gothic" pitchFamily="49" charset="-128"/>
              </a:rPr>
              <a:t>tasklist</a:t>
            </a:r>
            <a:r>
              <a:rPr lang="en-US" dirty="0">
                <a:cs typeface="MS Gothic" pitchFamily="49" charset="-128"/>
              </a:rPr>
              <a:t> and </a:t>
            </a:r>
            <a:r>
              <a:rPr lang="en-US" dirty="0">
                <a:solidFill>
                  <a:srgbClr val="C00000"/>
                </a:solidFill>
                <a:cs typeface="MS Gothic" pitchFamily="49" charset="-128"/>
              </a:rPr>
              <a:t>taskkill</a:t>
            </a:r>
            <a:r>
              <a:rPr lang="en-US" dirty="0">
                <a:cs typeface="MS Gothic" pitchFamily="49" charset="-128"/>
              </a:rPr>
              <a:t> commands</a:t>
            </a:r>
          </a:p>
          <a:p>
            <a:pPr lvl="1"/>
            <a:r>
              <a:rPr lang="en-US" dirty="0">
                <a:cs typeface="MS Gothic" pitchFamily="49" charset="-128"/>
              </a:rPr>
              <a:t>These commands enable you to work with tasks from the command-line.</a:t>
            </a:r>
          </a:p>
          <a:p>
            <a:pPr lvl="1"/>
            <a:r>
              <a:rPr lang="en-US" dirty="0">
                <a:cs typeface="MS Gothic" pitchFamily="49" charset="-128"/>
              </a:rPr>
              <a:t>The tasklist command enables you to view running processes on a local or remote system.</a:t>
            </a:r>
          </a:p>
          <a:p>
            <a:pPr lvl="1"/>
            <a:r>
              <a:rPr lang="en-US" dirty="0">
                <a:cs typeface="MS Gothic" pitchFamily="49" charset="-128"/>
              </a:rPr>
              <a:t>You can kill a process using the taskkill command, using either the name or the PID.</a:t>
            </a:r>
          </a:p>
        </p:txBody>
      </p:sp>
    </p:spTree>
  </p:cSld>
  <p:clrMapOvr>
    <a:masterClrMapping/>
  </p:clrMapOvr>
  <p:transition spd="med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Tools</a:t>
            </a:r>
          </a:p>
        </p:txBody>
      </p:sp>
      <p:sp>
        <p:nvSpPr>
          <p:cNvPr id="808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Reliability and Performance Monitor </a:t>
            </a:r>
            <a:r>
              <a:rPr lang="en-US" dirty="0"/>
              <a:t>(Windows Vista) and </a:t>
            </a:r>
            <a:r>
              <a:rPr lang="en-US" dirty="0">
                <a:solidFill>
                  <a:srgbClr val="C00000"/>
                </a:solidFill>
              </a:rPr>
              <a:t>Performance Monitor </a:t>
            </a:r>
            <a:r>
              <a:rPr lang="en-US" dirty="0"/>
              <a:t>(Windows 7)</a:t>
            </a:r>
          </a:p>
          <a:p>
            <a:pPr lvl="1"/>
            <a:r>
              <a:rPr lang="en-US" dirty="0"/>
              <a:t>These tools track metrics regarding resource usage.</a:t>
            </a:r>
          </a:p>
          <a:p>
            <a:r>
              <a:rPr lang="en-US" dirty="0"/>
              <a:t>Objects and counters</a:t>
            </a:r>
          </a:p>
          <a:p>
            <a:pPr lvl="1"/>
            <a:r>
              <a:rPr lang="en-US" dirty="0"/>
              <a:t>An </a:t>
            </a:r>
            <a:r>
              <a:rPr lang="en-US" dirty="0">
                <a:solidFill>
                  <a:srgbClr val="C00000"/>
                </a:solidFill>
              </a:rPr>
              <a:t>object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/>
              <a:t>is a system component that is given a set of characteristics and can be managed by the OS as a single entity.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solidFill>
                  <a:srgbClr val="C00000"/>
                </a:solidFill>
              </a:rPr>
              <a:t>counter</a:t>
            </a:r>
            <a:r>
              <a:rPr lang="en-US" dirty="0">
                <a:solidFill>
                  <a:srgbClr val="800000"/>
                </a:solidFill>
              </a:rPr>
              <a:t> </a:t>
            </a:r>
            <a:r>
              <a:rPr lang="en-US" dirty="0"/>
              <a:t>tracks specific information about an object.</a:t>
            </a:r>
          </a:p>
        </p:txBody>
      </p:sp>
    </p:spTree>
  </p:cSld>
  <p:clrMapOvr>
    <a:masterClrMapping/>
  </p:clrMapOvr>
  <p:transition spd="med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Tools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13250" y="6333233"/>
            <a:ext cx="4917500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13.29  Resource Overview in Windows Vista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434642"/>
            <a:ext cx="7772400" cy="5904034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Tools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76360" y="6480818"/>
            <a:ext cx="6056594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13.31  Initial Performance Monitor screen in Windows 7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493" y="-48663"/>
            <a:ext cx="9258300" cy="6529481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Tools </a:t>
            </a:r>
          </a:p>
        </p:txBody>
      </p:sp>
      <p:sp>
        <p:nvSpPr>
          <p:cNvPr id="819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Working with the tools</a:t>
            </a:r>
          </a:p>
          <a:p>
            <a:pPr lvl="1"/>
            <a:r>
              <a:rPr lang="en-US" dirty="0"/>
              <a:t>Performance monitor gathers and displays real-time data on objects such as memory, physical disk, processor, and network.</a:t>
            </a:r>
          </a:p>
          <a:p>
            <a:pPr lvl="1"/>
            <a:r>
              <a:rPr lang="en-US" dirty="0"/>
              <a:t>To add counters, open the Add Counters dialog box.</a:t>
            </a:r>
          </a:p>
          <a:p>
            <a:pPr lvl="1"/>
            <a:r>
              <a:rPr lang="en-US" dirty="0"/>
              <a:t>Selecting a counter and pressing </a:t>
            </a:r>
            <a:r>
              <a:rPr lang="en-US" sz="3200" b="1" cap="small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ctrl-h</a:t>
            </a:r>
            <a:r>
              <a:rPr lang="en-US" b="1" dirty="0"/>
              <a:t> </a:t>
            </a:r>
            <a:r>
              <a:rPr lang="en-US" dirty="0"/>
              <a:t>makes that counter data stand out on the graph.</a:t>
            </a:r>
          </a:p>
        </p:txBody>
      </p:sp>
    </p:spTree>
  </p:cSld>
  <p:clrMapOvr>
    <a:masterClrMapping/>
  </p:clrMapOvr>
  <p:transition spd="med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Tools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2308" y="6324600"/>
            <a:ext cx="5939383" cy="3499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13.34  Pressing </a:t>
            </a:r>
            <a:r>
              <a:rPr lang="en-US" cap="small" dirty="0">
                <a:solidFill>
                  <a:schemeClr val="tx1"/>
                </a:solidFill>
                <a:latin typeface="Calibri" panose="020F0502020204030204" pitchFamily="34" charset="0"/>
              </a:rPr>
              <a:t>ctrl-h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 makes one set of data stand out.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" y="1447800"/>
            <a:ext cx="9127371" cy="4904014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Tools </a:t>
            </a:r>
          </a:p>
        </p:txBody>
      </p:sp>
      <p:sp>
        <p:nvSpPr>
          <p:cNvPr id="890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Collector Sets are groupings of counters you can use to make reports.</a:t>
            </a:r>
          </a:p>
          <a:p>
            <a:pPr lvl="1"/>
            <a:r>
              <a:rPr lang="en-US" dirty="0"/>
              <a:t>You can make your own Data Collector Sets (User Defined) or use one of the predefined system sets.</a:t>
            </a:r>
          </a:p>
          <a:p>
            <a:pPr lvl="1"/>
            <a:r>
              <a:rPr lang="en-US" dirty="0"/>
              <a:t>Data Collector Sets enable you not only to choose counter objects to track but also to schedule when you want them to run.</a:t>
            </a:r>
          </a:p>
        </p:txBody>
      </p:sp>
    </p:spTree>
  </p:cSld>
  <p:clrMapOvr>
    <a:masterClrMapping/>
  </p:clrMapOvr>
  <p:transition spd="med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Tools </a:t>
            </a:r>
          </a:p>
        </p:txBody>
      </p:sp>
      <p:sp>
        <p:nvSpPr>
          <p:cNvPr id="90116" name="Rectangle 6"/>
          <p:cNvSpPr>
            <a:spLocks noChangeArrowheads="1"/>
          </p:cNvSpPr>
          <p:nvPr/>
        </p:nvSpPr>
        <p:spPr bwMode="auto">
          <a:xfrm>
            <a:off x="3188723" y="6487043"/>
            <a:ext cx="2788327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13.35  Sample report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0809"/>
            <a:ext cx="7696200" cy="635990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 Services </a:t>
            </a:r>
          </a:p>
        </p:txBody>
      </p:sp>
      <p:sp>
        <p:nvSpPr>
          <p:cNvPr id="921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Component services </a:t>
            </a:r>
            <a:r>
              <a:rPr lang="en-US" dirty="0"/>
              <a:t>are tools to enable programmers to share data objects (an element of programs) between applications on a single computer.</a:t>
            </a:r>
          </a:p>
          <a:p>
            <a:r>
              <a:rPr lang="en-US" dirty="0"/>
              <a:t>Over time, this sharing was extended so that you could share objects between computers on a network.</a:t>
            </a:r>
          </a:p>
          <a:p>
            <a:r>
              <a:rPr lang="en-US" dirty="0"/>
              <a:t>In almost all cases, sharing objects doesn</a:t>
            </a:r>
            <a:r>
              <a:rPr lang="en-US" altLang="ja-JP" dirty="0"/>
              <a:t>’t require you to do anything more than install an application that uses these features.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</p:spPr>
        <p:txBody>
          <a:bodyPr anchor="t"/>
          <a:lstStyle/>
          <a:p>
            <a:r>
              <a:rPr lang="en-US" dirty="0"/>
              <a:t>Registry Components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Registry is organized in a tree structure similar to the folders in the PC.</a:t>
            </a:r>
          </a:p>
          <a:p>
            <a:r>
              <a:rPr lang="en-US" dirty="0"/>
              <a:t>Once you open the Registry Editor in Windows, you will see five main subgroups, or </a:t>
            </a:r>
            <a:r>
              <a:rPr lang="en-US" dirty="0">
                <a:solidFill>
                  <a:srgbClr val="C00000"/>
                </a:solidFill>
              </a:rPr>
              <a:t>root keys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HKEY_CLASSES_ROOT</a:t>
            </a:r>
          </a:p>
          <a:p>
            <a:pPr lvl="1"/>
            <a:r>
              <a:rPr lang="en-US" dirty="0"/>
              <a:t>HKEY_CURRENT_USER</a:t>
            </a:r>
          </a:p>
          <a:p>
            <a:pPr lvl="1"/>
            <a:r>
              <a:rPr lang="en-US" dirty="0"/>
              <a:t>HKEY_USERS</a:t>
            </a:r>
          </a:p>
          <a:p>
            <a:pPr lvl="1"/>
            <a:r>
              <a:rPr lang="en-US" dirty="0"/>
              <a:t>HKEY_LOCAL_MACHINE</a:t>
            </a:r>
          </a:p>
          <a:p>
            <a:pPr lvl="1"/>
            <a:r>
              <a:rPr lang="en-US" dirty="0"/>
              <a:t>HKEY_CURRENT_CONFIG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Component Services </a:t>
            </a:r>
            <a:r>
              <a:rPr lang="en-US" dirty="0" smtClean="0">
                <a:cs typeface="MS Gothic" pitchFamily="49" charset="-128"/>
              </a:rPr>
              <a:t> </a:t>
            </a:r>
            <a:endParaRPr lang="en-US" dirty="0">
              <a:cs typeface="MS Gothic" pitchFamily="49" charset="-128"/>
            </a:endParaRPr>
          </a:p>
        </p:txBody>
      </p:sp>
      <p:sp>
        <p:nvSpPr>
          <p:cNvPr id="931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Component Services is there for those very rare times when something</a:t>
            </a:r>
            <a:r>
              <a:rPr lang="en-US" altLang="ja-JP" dirty="0">
                <a:cs typeface="MS Gothic" pitchFamily="49" charset="-128"/>
              </a:rPr>
              <a:t>’s either wrong or a programmer needs you to make manual changes.</a:t>
            </a:r>
          </a:p>
        </p:txBody>
      </p:sp>
    </p:spTree>
  </p:cSld>
  <p:clrMapOvr>
    <a:masterClrMapping/>
  </p:clrMapOvr>
  <p:transition spd="med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Component Services </a:t>
            </a:r>
            <a:r>
              <a:rPr lang="en-US" dirty="0" smtClean="0">
                <a:cs typeface="MS Gothic" pitchFamily="49" charset="-128"/>
              </a:rPr>
              <a:t> </a:t>
            </a:r>
            <a:endParaRPr lang="en-US" dirty="0">
              <a:cs typeface="MS Gothic" pitchFamily="49" charset="-128"/>
            </a:endParaRPr>
          </a:p>
        </p:txBody>
      </p:sp>
      <p:pic>
        <p:nvPicPr>
          <p:cNvPr id="94211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rcRect l="-10219" r="-10219"/>
          <a:stretch>
            <a:fillRect/>
          </a:stretch>
        </p:blipFill>
        <p:spPr>
          <a:xfrm>
            <a:off x="-304800" y="223122"/>
            <a:ext cx="9906000" cy="6421794"/>
          </a:xfrm>
          <a:prstGeom prst="rect">
            <a:avLst/>
          </a:prstGeom>
        </p:spPr>
      </p:pic>
      <p:sp>
        <p:nvSpPr>
          <p:cNvPr id="94212" name="Rectangle 5"/>
          <p:cNvSpPr>
            <a:spLocks noChangeArrowheads="1"/>
          </p:cNvSpPr>
          <p:nvPr/>
        </p:nvSpPr>
        <p:spPr bwMode="auto">
          <a:xfrm>
            <a:off x="1866900" y="6508032"/>
            <a:ext cx="5410200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13.36  Component Services in Windows 7</a:t>
            </a:r>
          </a:p>
        </p:txBody>
      </p:sp>
    </p:spTree>
  </p:cSld>
  <p:clrMapOvr>
    <a:masterClrMapping/>
  </p:clrMapOvr>
  <p:transition spd="med"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 </a:t>
            </a:r>
          </a:p>
        </p:txBody>
      </p:sp>
      <p:sp>
        <p:nvSpPr>
          <p:cNvPr id="952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Database Connectivity (ODBC) </a:t>
            </a:r>
          </a:p>
          <a:p>
            <a:pPr lvl="1"/>
            <a:r>
              <a:rPr lang="en-US" sz="2800" dirty="0"/>
              <a:t>Coding standard that enables programmers to write databases and the applications that use them</a:t>
            </a:r>
          </a:p>
          <a:p>
            <a:pPr lvl="2"/>
            <a:r>
              <a:rPr lang="en-US" sz="2400" dirty="0"/>
              <a:t>Can query ODBC to see how to locate and access a database without any concern about what application or operating system is used</a:t>
            </a:r>
          </a:p>
        </p:txBody>
      </p:sp>
    </p:spTree>
  </p:cSld>
  <p:clrMapOvr>
    <a:masterClrMapping/>
  </p:clrMapOvr>
  <p:transition spd="med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itle 1"/>
          <p:cNvSpPr>
            <a:spLocks noGrp="1"/>
          </p:cNvSpPr>
          <p:nvPr>
            <p:ph type="title"/>
          </p:nvPr>
        </p:nvSpPr>
        <p:spPr>
          <a:xfrm>
            <a:off x="1028700" y="52388"/>
            <a:ext cx="7086600" cy="1006475"/>
          </a:xfrm>
        </p:spPr>
        <p:txBody>
          <a:bodyPr anchor="ctr"/>
          <a:lstStyle/>
          <a:p>
            <a:r>
              <a:rPr lang="en-US" dirty="0">
                <a:cs typeface="MS Gothic" pitchFamily="49" charset="-128"/>
              </a:rPr>
              <a:t>Data Sources </a:t>
            </a:r>
            <a:r>
              <a:rPr lang="en-US" dirty="0" smtClean="0">
                <a:cs typeface="MS Gothic" pitchFamily="49" charset="-128"/>
              </a:rPr>
              <a:t> </a:t>
            </a:r>
            <a:endParaRPr lang="en-US" dirty="0">
              <a:cs typeface="MS Gothic" pitchFamily="49" charset="-128"/>
            </a:endParaRPr>
          </a:p>
        </p:txBody>
      </p:sp>
      <p:sp>
        <p:nvSpPr>
          <p:cNvPr id="962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Microsoft</a:t>
            </a:r>
            <a:r>
              <a:rPr lang="en-US" altLang="ja-JP" dirty="0">
                <a:cs typeface="MS Gothic" pitchFamily="49" charset="-128"/>
              </a:rPr>
              <a:t>’s tool to configure ODBC is called </a:t>
            </a:r>
            <a:r>
              <a:rPr lang="en-US" altLang="ja-JP" dirty="0">
                <a:solidFill>
                  <a:srgbClr val="C00000"/>
                </a:solidFill>
                <a:cs typeface="MS Gothic" pitchFamily="49" charset="-128"/>
              </a:rPr>
              <a:t>ODBC Data Source Administrator</a:t>
            </a:r>
            <a:r>
              <a:rPr lang="en-US" altLang="ja-JP" dirty="0">
                <a:cs typeface="MS Gothic" pitchFamily="49" charset="-128"/>
              </a:rPr>
              <a:t>.</a:t>
            </a:r>
          </a:p>
          <a:p>
            <a:pPr lvl="1"/>
            <a:r>
              <a:rPr lang="en-US" dirty="0">
                <a:cs typeface="MS Gothic" pitchFamily="49" charset="-128"/>
              </a:rPr>
              <a:t>Data Source Administrator enables you to create and manage entries called Data Source Names (DSNs) that point OBDC to a database.</a:t>
            </a:r>
          </a:p>
          <a:p>
            <a:pPr lvl="1"/>
            <a:r>
              <a:rPr lang="en-US" dirty="0">
                <a:cs typeface="MS Gothic" pitchFamily="49" charset="-128"/>
              </a:rPr>
              <a:t>DSNs are used by ODBC-aware applications to query ODBC to find their databases.</a:t>
            </a:r>
          </a:p>
          <a:p>
            <a:pPr lvl="1"/>
            <a:r>
              <a:rPr lang="en-US" dirty="0">
                <a:cs typeface="MS Gothic" pitchFamily="49" charset="-128"/>
              </a:rPr>
              <a:t>You will rarely use Data Source Administrator unless you</a:t>
            </a:r>
            <a:r>
              <a:rPr lang="en-US" altLang="ja-JP" dirty="0">
                <a:cs typeface="MS Gothic" pitchFamily="49" charset="-128"/>
              </a:rPr>
              <a:t>’re making your own shared databases.</a:t>
            </a:r>
            <a:endParaRPr lang="en-US" dirty="0">
              <a:cs typeface="MS Gothic" pitchFamily="49" charset="-128"/>
            </a:endParaRPr>
          </a:p>
        </p:txBody>
      </p:sp>
    </p:spTree>
  </p:cSld>
  <p:clrMapOvr>
    <a:masterClrMapping/>
  </p:clrMapOvr>
  <p:transition spd="med"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Data Sources </a:t>
            </a:r>
            <a:r>
              <a:rPr lang="en-US" dirty="0" smtClean="0">
                <a:cs typeface="MS Gothic" pitchFamily="49" charset="-128"/>
              </a:rPr>
              <a:t> </a:t>
            </a:r>
            <a:endParaRPr lang="en-US" dirty="0">
              <a:cs typeface="MS Gothic" pitchFamily="49" charset="-128"/>
            </a:endParaRPr>
          </a:p>
        </p:txBody>
      </p:sp>
      <p:sp>
        <p:nvSpPr>
          <p:cNvPr id="97284" name="Rectangle 4"/>
          <p:cNvSpPr>
            <a:spLocks noChangeArrowheads="1"/>
          </p:cNvSpPr>
          <p:nvPr/>
        </p:nvSpPr>
        <p:spPr bwMode="auto">
          <a:xfrm>
            <a:off x="1202871" y="6503120"/>
            <a:ext cx="6781800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13.37  ODBC Data Source Administrator in Windows 8.1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0"/>
            <a:ext cx="8991600" cy="6506701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219200" y="3200400"/>
            <a:ext cx="6705600" cy="9510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dirty="0" smtClean="0">
                <a:solidFill>
                  <a:schemeClr val="tx1"/>
                </a:solidFill>
                <a:latin typeface="Calibri" panose="020F0502020204030204" pitchFamily="34" charset="0"/>
              </a:rPr>
              <a:t>Questions?</a:t>
            </a:r>
            <a:endParaRPr lang="en-US" sz="6000" dirty="0">
              <a:solidFill>
                <a:schemeClr val="tx1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27525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 bwMode="auto">
          <a:xfrm>
            <a:off x="457200" y="3009900"/>
            <a:ext cx="8229600" cy="11430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algn="ctr" defTabSz="914400" fontAlgn="auto">
              <a:lnSpc>
                <a:spcPct val="100000"/>
              </a:lnSpc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sz="3600" dirty="0">
              <a:solidFill>
                <a:srgbClr val="000000"/>
              </a:solidFill>
              <a:latin typeface="Calibri" panose="020F0502020204030204"/>
              <a:ea typeface="+mn-ea"/>
              <a:cs typeface="Arial" pitchFamily="34" charset="0"/>
            </a:endParaRPr>
          </a:p>
        </p:txBody>
      </p:sp>
      <p:sp>
        <p:nvSpPr>
          <p:cNvPr id="2051" name="Rectangle 2"/>
          <p:cNvSpPr>
            <a:spLocks noChangeArrowheads="1"/>
          </p:cNvSpPr>
          <p:nvPr/>
        </p:nvSpPr>
        <p:spPr bwMode="auto">
          <a:xfrm>
            <a:off x="0" y="44450"/>
            <a:ext cx="1841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defTabSz="914400" eaLnBrk="0" hangingPunct="0">
              <a:lnSpc>
                <a:spcPct val="100000"/>
              </a:lnSpc>
              <a:buClrTx/>
              <a:buSzTx/>
              <a:buFontTx/>
              <a:buNone/>
            </a:pPr>
            <a:endParaRPr lang="en-US" dirty="0">
              <a:solidFill>
                <a:srgbClr val="000000"/>
              </a:solidFill>
              <a:latin typeface="Calibri" panose="020F0502020204030204" pitchFamily="34" charset="0"/>
              <a:ea typeface="+mn-ea"/>
              <a:cs typeface="Arial" charset="0"/>
            </a:endParaRPr>
          </a:p>
        </p:txBody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1524000" y="1820863"/>
            <a:ext cx="2286000" cy="24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914400">
              <a:lnSpc>
                <a:spcPct val="100000"/>
              </a:lnSpc>
              <a:buClrTx/>
              <a:buSzTx/>
              <a:buFontTx/>
              <a:buNone/>
            </a:pPr>
            <a:endParaRPr lang="en-US" sz="1000" dirty="0">
              <a:solidFill>
                <a:srgbClr val="000000"/>
              </a:solidFill>
              <a:latin typeface="Calibri" panose="020F0502020204030204" pitchFamily="34" charset="0"/>
              <a:ea typeface="Calibri" pitchFamily="34" charset="0"/>
              <a:cs typeface="Times New Roman" pitchFamily="18" charset="0"/>
            </a:endParaRPr>
          </a:p>
        </p:txBody>
      </p:sp>
      <p:sp>
        <p:nvSpPr>
          <p:cNvPr id="7" name="Rectangle 1"/>
          <p:cNvSpPr txBox="1">
            <a:spLocks noChangeArrowheads="1"/>
          </p:cNvSpPr>
          <p:nvPr/>
        </p:nvSpPr>
        <p:spPr bwMode="auto">
          <a:xfrm>
            <a:off x="0" y="52388"/>
            <a:ext cx="91440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l" defTabSz="457200" rtl="0" eaLnBrk="0" fontAlgn="base" hangingPunct="0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defRPr sz="3600" b="0">
                <a:solidFill>
                  <a:srgbClr val="FFFFFF"/>
                </a:solidFill>
                <a:latin typeface="Calibri" panose="020F0502020204030204" pitchFamily="34" charset="0"/>
                <a:ea typeface="+mj-ea"/>
                <a:cs typeface="MS Gothic" charset="0"/>
              </a:defRPr>
            </a:lvl1pPr>
            <a:lvl2pPr algn="l" defTabSz="457200" rtl="0" eaLnBrk="0" fontAlgn="base" hangingPunct="0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defRPr sz="3000" b="1">
                <a:solidFill>
                  <a:srgbClr val="FFFFFF"/>
                </a:solidFill>
                <a:latin typeface="Verdana" pitchFamily="34" charset="0"/>
                <a:ea typeface="MS Gothic" pitchFamily="49" charset="-128"/>
                <a:cs typeface="MS Gothic" charset="0"/>
              </a:defRPr>
            </a:lvl2pPr>
            <a:lvl3pPr algn="l" defTabSz="457200" rtl="0" eaLnBrk="0" fontAlgn="base" hangingPunct="0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defRPr sz="3000" b="1">
                <a:solidFill>
                  <a:srgbClr val="FFFFFF"/>
                </a:solidFill>
                <a:latin typeface="Verdana" pitchFamily="34" charset="0"/>
                <a:ea typeface="MS Gothic" pitchFamily="49" charset="-128"/>
                <a:cs typeface="MS Gothic" charset="0"/>
              </a:defRPr>
            </a:lvl3pPr>
            <a:lvl4pPr algn="l" defTabSz="457200" rtl="0" eaLnBrk="0" fontAlgn="base" hangingPunct="0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defRPr sz="3000" b="1">
                <a:solidFill>
                  <a:srgbClr val="FFFFFF"/>
                </a:solidFill>
                <a:latin typeface="Verdana" pitchFamily="34" charset="0"/>
                <a:ea typeface="MS Gothic" pitchFamily="49" charset="-128"/>
                <a:cs typeface="MS Gothic" charset="0"/>
              </a:defRPr>
            </a:lvl4pPr>
            <a:lvl5pPr algn="l" defTabSz="457200" rtl="0" eaLnBrk="0" fontAlgn="base" hangingPunct="0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defRPr sz="3000" b="1">
                <a:solidFill>
                  <a:srgbClr val="FFFFFF"/>
                </a:solidFill>
                <a:latin typeface="Verdana" pitchFamily="34" charset="0"/>
                <a:ea typeface="MS Gothic" pitchFamily="49" charset="-128"/>
                <a:cs typeface="MS Gothic" charset="0"/>
              </a:defRPr>
            </a:lvl5pPr>
            <a:lvl6pPr marL="457200" algn="l" defTabSz="457200" rtl="0" fontAlgn="base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defRPr sz="3000" b="1">
                <a:solidFill>
                  <a:srgbClr val="FFFFFF"/>
                </a:solidFill>
                <a:latin typeface="Verdana" pitchFamily="34" charset="0"/>
                <a:ea typeface="MS Gothic" pitchFamily="49" charset="-128"/>
              </a:defRPr>
            </a:lvl6pPr>
            <a:lvl7pPr marL="914400" algn="l" defTabSz="457200" rtl="0" fontAlgn="base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defRPr sz="3000" b="1">
                <a:solidFill>
                  <a:srgbClr val="FFFFFF"/>
                </a:solidFill>
                <a:latin typeface="Verdana" pitchFamily="34" charset="0"/>
                <a:ea typeface="MS Gothic" pitchFamily="49" charset="-128"/>
              </a:defRPr>
            </a:lvl7pPr>
            <a:lvl8pPr marL="1371600" algn="l" defTabSz="457200" rtl="0" fontAlgn="base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defRPr sz="3000" b="1">
                <a:solidFill>
                  <a:srgbClr val="FFFFFF"/>
                </a:solidFill>
                <a:latin typeface="Verdana" pitchFamily="34" charset="0"/>
                <a:ea typeface="MS Gothic" pitchFamily="49" charset="-128"/>
              </a:defRPr>
            </a:lvl8pPr>
            <a:lvl9pPr marL="1828800" algn="l" defTabSz="457200" rtl="0" fontAlgn="base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defRPr sz="3000" b="1">
                <a:solidFill>
                  <a:srgbClr val="FFFFFF"/>
                </a:solidFill>
                <a:latin typeface="Verdana" pitchFamily="34" charset="0"/>
                <a:ea typeface="MS Gothic" pitchFamily="49" charset="-128"/>
              </a:defRPr>
            </a:lvl9pPr>
          </a:lstStyle>
          <a:p>
            <a:pPr marL="0" marR="0" lvl="0" indent="0" algn="ctr" defTabSz="457200" rtl="0" eaLnBrk="0" fontAlgn="base" latinLnBrk="0" hangingPunct="0">
              <a:lnSpc>
                <a:spcPct val="101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buSzPct val="100000"/>
              <a:buFont typeface="Verdana" pitchFamily="34" charset="0"/>
              <a:buNone/>
              <a:tabLst/>
              <a:defRPr/>
            </a:pPr>
            <a:r>
              <a:rPr lang="en-GB" kern="0" dirty="0" smtClean="0">
                <a:solidFill>
                  <a:schemeClr val="tx1"/>
                </a:solidFill>
                <a:ea typeface="MS Gothic"/>
              </a:rPr>
              <a:t>Summary</a:t>
            </a:r>
            <a:endParaRPr kumimoji="0" lang="en-GB" sz="3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MS Gothic"/>
            </a:endParaRPr>
          </a:p>
        </p:txBody>
      </p:sp>
      <p:sp>
        <p:nvSpPr>
          <p:cNvPr id="9" name="Rectangle 2"/>
          <p:cNvSpPr txBox="1">
            <a:spLocks noChangeArrowheads="1"/>
          </p:cNvSpPr>
          <p:nvPr/>
        </p:nvSpPr>
        <p:spPr bwMode="auto">
          <a:xfrm>
            <a:off x="762000" y="1752600"/>
            <a:ext cx="76200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marL="341313" indent="-341313" algn="l" defTabSz="457200" rtl="0" eaLnBrk="0" fontAlgn="base" hangingPunct="0">
              <a:lnSpc>
                <a:spcPct val="101000"/>
              </a:lnSpc>
              <a:spcBef>
                <a:spcPts val="650"/>
              </a:spcBef>
              <a:spcAft>
                <a:spcPct val="0"/>
              </a:spcAft>
              <a:buClr>
                <a:srgbClr val="000000"/>
              </a:buClr>
              <a:buSzPct val="85000"/>
              <a:buFont typeface="Verdana" pitchFamily="34" charset="0"/>
              <a:buChar char="•"/>
              <a:defRPr sz="3200" b="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741363" indent="-284163" algn="l" defTabSz="457200" rtl="0" eaLnBrk="0" fontAlgn="base" hangingPunct="0">
              <a:lnSpc>
                <a:spcPct val="101000"/>
              </a:lnSpc>
              <a:spcBef>
                <a:spcPts val="550"/>
              </a:spcBef>
              <a:spcAft>
                <a:spcPct val="0"/>
              </a:spcAft>
              <a:buClr>
                <a:srgbClr val="006600"/>
              </a:buClr>
              <a:buSzPct val="85000"/>
              <a:buFont typeface="Verdana" pitchFamily="34" charset="0"/>
              <a:buChar char="–"/>
              <a:defRPr sz="2800">
                <a:solidFill>
                  <a:srgbClr val="0066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1143000" indent="-228600" algn="l" defTabSz="457200" rtl="0" eaLnBrk="0" fontAlgn="base" hangingPunct="0">
              <a:lnSpc>
                <a:spcPct val="101000"/>
              </a:lnSpc>
              <a:spcBef>
                <a:spcPts val="450"/>
              </a:spcBef>
              <a:spcAft>
                <a:spcPct val="0"/>
              </a:spcAft>
              <a:buClr>
                <a:srgbClr val="663300"/>
              </a:buClr>
              <a:buSzPct val="85000"/>
              <a:buFont typeface="Verdana" pitchFamily="34" charset="0"/>
              <a:buChar char="•"/>
              <a:defRPr sz="2400">
                <a:solidFill>
                  <a:srgbClr val="6633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600200" indent="-228600" algn="l" defTabSz="457200" rtl="0" eaLnBrk="0" fontAlgn="base" hangingPunct="0">
              <a:lnSpc>
                <a:spcPct val="101000"/>
              </a:lnSpc>
              <a:spcBef>
                <a:spcPts val="45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Verdana" pitchFamily="34" charset="0"/>
              <a:buChar char="–"/>
              <a:defRPr sz="240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2057400" indent="-228600" algn="l" defTabSz="457200" rtl="0" eaLnBrk="0" fontAlgn="base" hangingPunct="0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Char char="»"/>
              <a:defRPr sz="2000">
                <a:solidFill>
                  <a:srgbClr val="000000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514600" indent="-228600" algn="l" defTabSz="457200" rtl="0" fontAlgn="base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Char char="»"/>
              <a:defRPr sz="2000">
                <a:solidFill>
                  <a:srgbClr val="000000"/>
                </a:solidFill>
                <a:latin typeface="Arial" charset="0"/>
                <a:ea typeface="+mn-ea"/>
              </a:defRPr>
            </a:lvl6pPr>
            <a:lvl7pPr marL="2971800" indent="-228600" algn="l" defTabSz="457200" rtl="0" fontAlgn="base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Char char="»"/>
              <a:defRPr sz="2000">
                <a:solidFill>
                  <a:srgbClr val="000000"/>
                </a:solidFill>
                <a:latin typeface="Arial" charset="0"/>
                <a:ea typeface="+mn-ea"/>
              </a:defRPr>
            </a:lvl7pPr>
            <a:lvl8pPr marL="3429000" indent="-228600" algn="l" defTabSz="457200" rtl="0" fontAlgn="base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Char char="»"/>
              <a:defRPr sz="2000">
                <a:solidFill>
                  <a:srgbClr val="000000"/>
                </a:solidFill>
                <a:latin typeface="Arial" charset="0"/>
                <a:ea typeface="+mn-ea"/>
              </a:defRPr>
            </a:lvl8pPr>
            <a:lvl9pPr marL="3886200" indent="-228600" algn="l" defTabSz="457200" rtl="0" fontAlgn="base">
              <a:lnSpc>
                <a:spcPct val="93000"/>
              </a:lnSpc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 charset="0"/>
              <a:buChar char="»"/>
              <a:defRPr sz="2000">
                <a:solidFill>
                  <a:srgbClr val="000000"/>
                </a:solidFill>
                <a:latin typeface="Arial" charset="0"/>
                <a:ea typeface="+mn-ea"/>
              </a:defRPr>
            </a:lvl9pPr>
          </a:lstStyle>
          <a:p>
            <a:r>
              <a:rPr lang="en-US" dirty="0"/>
              <a:t>Work with the </a:t>
            </a:r>
            <a:r>
              <a:rPr lang="en-US" dirty="0" smtClean="0"/>
              <a:t>Registry</a:t>
            </a:r>
            <a:endParaRPr lang="en-US" dirty="0"/>
          </a:p>
          <a:p>
            <a:r>
              <a:rPr lang="en-US" dirty="0"/>
              <a:t>Understand and observe the Windows boot process in </a:t>
            </a:r>
            <a:r>
              <a:rPr lang="en-US" dirty="0" smtClean="0"/>
              <a:t>detail</a:t>
            </a:r>
            <a:endParaRPr lang="en-US" dirty="0"/>
          </a:p>
          <a:p>
            <a:r>
              <a:rPr lang="en-US" dirty="0"/>
              <a:t>Manage processes, services, and </a:t>
            </a:r>
            <a:r>
              <a:rPr lang="en-US" dirty="0" smtClean="0"/>
              <a:t>threads</a:t>
            </a:r>
            <a:endParaRPr lang="en-US" dirty="0"/>
          </a:p>
          <a:p>
            <a:r>
              <a:rPr lang="en-US" dirty="0"/>
              <a:t>Explore Windows tools for programmers</a:t>
            </a:r>
          </a:p>
        </p:txBody>
      </p:sp>
    </p:spTree>
    <p:extLst>
      <p:ext uri="{BB962C8B-B14F-4D97-AF65-F5344CB8AC3E}">
        <p14:creationId xmlns:p14="http://schemas.microsoft.com/office/powerpoint/2010/main" val="30338833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600200"/>
            <a:ext cx="6331589" cy="4757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836687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</p:spPr>
        <p:txBody>
          <a:bodyPr anchor="t"/>
          <a:lstStyle/>
          <a:p>
            <a:r>
              <a:rPr lang="en-US" dirty="0">
                <a:cs typeface="MS Gothic" pitchFamily="49" charset="-128"/>
              </a:rPr>
              <a:t>Registry Components </a:t>
            </a:r>
          </a:p>
        </p:txBody>
      </p:sp>
      <p:sp>
        <p:nvSpPr>
          <p:cNvPr id="9219" name="TextBox 4"/>
          <p:cNvSpPr txBox="1">
            <a:spLocks noChangeArrowheads="1"/>
          </p:cNvSpPr>
          <p:nvPr/>
        </p:nvSpPr>
        <p:spPr bwMode="auto">
          <a:xfrm>
            <a:off x="1753921" y="5593632"/>
            <a:ext cx="5636158" cy="349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</a:rPr>
              <a:t>Figure 13.1  Typical Registry root keys, subkeys, and values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64" y="1981200"/>
            <a:ext cx="8577273" cy="33528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8229600" cy="1143000"/>
          </a:xfrm>
        </p:spPr>
        <p:txBody>
          <a:bodyPr anchor="t"/>
          <a:lstStyle/>
          <a:p>
            <a:r>
              <a:rPr lang="en-US" dirty="0">
                <a:cs typeface="MS Gothic" pitchFamily="49" charset="-128"/>
              </a:rPr>
              <a:t>Registry Components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HKEY_CLASSES_ROOT </a:t>
            </a:r>
          </a:p>
          <a:p>
            <a:pPr lvl="1"/>
            <a:r>
              <a:rPr lang="en-US" dirty="0">
                <a:cs typeface="MS Gothic" pitchFamily="49" charset="-128"/>
              </a:rPr>
              <a:t>Defines the standard class objects used by Windows (i.e., file types and associations)</a:t>
            </a:r>
          </a:p>
          <a:p>
            <a:r>
              <a:rPr lang="en-US" dirty="0">
                <a:cs typeface="MS Gothic" pitchFamily="49" charset="-128"/>
              </a:rPr>
              <a:t>HKEY_CURRENT_USER and HKEY_USERS</a:t>
            </a:r>
          </a:p>
          <a:p>
            <a:pPr lvl="1"/>
            <a:r>
              <a:rPr lang="en-US" dirty="0">
                <a:cs typeface="MS Gothic" pitchFamily="49" charset="-128"/>
              </a:rPr>
              <a:t>Stores all of the personalized information for all users on a PC</a:t>
            </a:r>
          </a:p>
          <a:p>
            <a:r>
              <a:rPr lang="en-US" dirty="0"/>
              <a:t>HKEY_LOCAL_MACHINE</a:t>
            </a:r>
          </a:p>
          <a:p>
            <a:pPr lvl="1"/>
            <a:r>
              <a:rPr lang="en-US" dirty="0"/>
              <a:t>System’s non-user-specific configurations</a:t>
            </a:r>
          </a:p>
          <a:p>
            <a:r>
              <a:rPr lang="en-US" dirty="0"/>
              <a:t>HKEY_CURRENT_CONFIG</a:t>
            </a:r>
          </a:p>
          <a:p>
            <a:pPr lvl="1"/>
            <a:r>
              <a:rPr lang="en-US" dirty="0"/>
              <a:t>Options currently being used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>
          <a:xfrm>
            <a:off x="1028700" y="212725"/>
            <a:ext cx="7086600" cy="1006475"/>
          </a:xfrm>
        </p:spPr>
        <p:txBody>
          <a:bodyPr/>
          <a:lstStyle/>
          <a:p>
            <a:r>
              <a:rPr lang="en-US" dirty="0">
                <a:cs typeface="MS Gothic" pitchFamily="49" charset="-128"/>
              </a:rPr>
              <a:t>Talkin’ Registry 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MS Gothic" pitchFamily="49" charset="-128"/>
              </a:rPr>
              <a:t>Values must have a defined type of data they store:</a:t>
            </a:r>
          </a:p>
          <a:p>
            <a:pPr lvl="1"/>
            <a:r>
              <a:rPr lang="en-US" dirty="0">
                <a:cs typeface="MS Gothic" pitchFamily="49" charset="-128"/>
              </a:rPr>
              <a:t>String value: any form of data</a:t>
            </a:r>
          </a:p>
          <a:p>
            <a:pPr lvl="1"/>
            <a:r>
              <a:rPr lang="en-US" dirty="0">
                <a:cs typeface="MS Gothic" pitchFamily="49" charset="-128"/>
              </a:rPr>
              <a:t>Binary value: long strings of ones and zeros</a:t>
            </a:r>
          </a:p>
          <a:p>
            <a:pPr lvl="1"/>
            <a:r>
              <a:rPr lang="en-US" dirty="0">
                <a:cs typeface="MS Gothic" pitchFamily="49" charset="-128"/>
              </a:rPr>
              <a:t>DWORD value: Binary values limited to exactly 32 bits</a:t>
            </a:r>
          </a:p>
          <a:p>
            <a:pPr lvl="1"/>
            <a:r>
              <a:rPr lang="en-US" dirty="0">
                <a:cs typeface="MS Gothic" pitchFamily="49" charset="-128"/>
              </a:rPr>
              <a:t>QWORD value: Binary values limited to exactly 64 bits</a:t>
            </a:r>
          </a:p>
          <a:p>
            <a:r>
              <a:rPr lang="en-US" dirty="0">
                <a:cs typeface="MS Gothic" pitchFamily="49" charset="-128"/>
              </a:rPr>
              <a:t>There are other types of values, but these four are used for most Registry entries.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Registry Edits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Manually editing the Registry may break things in Windows.</a:t>
            </a:r>
          </a:p>
          <a:p>
            <a:pPr lvl="1"/>
            <a:r>
              <a:rPr lang="en-US" dirty="0"/>
              <a:t>Applications might not start; utilities might not work; the computer might not boot.</a:t>
            </a:r>
          </a:p>
          <a:p>
            <a:r>
              <a:rPr lang="en-US" dirty="0"/>
              <a:t>Always back up the Registry before you change anything.</a:t>
            </a:r>
          </a:p>
          <a:p>
            <a:pPr lvl="1"/>
            <a:r>
              <a:rPr lang="en-US" dirty="0"/>
              <a:t>Create a secure backup on different media (e.g., USB thumb drive).</a:t>
            </a:r>
          </a:p>
          <a:p>
            <a:r>
              <a:rPr lang="en-US" dirty="0"/>
              <a:t>After editing, reboot system to see if the changes you made had the desired result.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3194</TotalTime>
  <Words>2322</Words>
  <Application>Microsoft Office PowerPoint</Application>
  <PresentationFormat>On-screen Show (4:3)</PresentationFormat>
  <Paragraphs>258</Paragraphs>
  <Slides>57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Default Design</vt:lpstr>
      <vt:lpstr>PowerPoint Presentation</vt:lpstr>
      <vt:lpstr>Overview</vt:lpstr>
      <vt:lpstr>Registry</vt:lpstr>
      <vt:lpstr>Accessing the Registry</vt:lpstr>
      <vt:lpstr>Registry Components</vt:lpstr>
      <vt:lpstr>Registry Components </vt:lpstr>
      <vt:lpstr>Registry Components </vt:lpstr>
      <vt:lpstr>Talkin’ Registry </vt:lpstr>
      <vt:lpstr>Manual Registry Edits</vt:lpstr>
      <vt:lpstr>Manual Registry Edits </vt:lpstr>
      <vt:lpstr>Manual Registry Edits </vt:lpstr>
      <vt:lpstr>CLI Registry Editing Tools</vt:lpstr>
      <vt:lpstr>The Boot Process</vt:lpstr>
      <vt:lpstr>The Boot Process </vt:lpstr>
      <vt:lpstr>The Boot Process </vt:lpstr>
      <vt:lpstr>Processes and Services</vt:lpstr>
      <vt:lpstr>Processes and Services</vt:lpstr>
      <vt:lpstr>Task Manager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 8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Task Manager in Windows</vt:lpstr>
      <vt:lpstr>Performance Tools</vt:lpstr>
      <vt:lpstr>Performance Tools </vt:lpstr>
      <vt:lpstr>Performance Tools </vt:lpstr>
      <vt:lpstr>Performance Tools </vt:lpstr>
      <vt:lpstr>Performance Tools </vt:lpstr>
      <vt:lpstr>Performance Tools </vt:lpstr>
      <vt:lpstr>Performance Tools </vt:lpstr>
      <vt:lpstr>Component Services </vt:lpstr>
      <vt:lpstr>Component Services  </vt:lpstr>
      <vt:lpstr>Component Services  </vt:lpstr>
      <vt:lpstr>Data Sources </vt:lpstr>
      <vt:lpstr>Data Sources  </vt:lpstr>
      <vt:lpstr>Data Sources 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Path of the PC Tech</dc:title>
  <dc:creator>Mike Meyers</dc:creator>
  <cp:lastModifiedBy>CTC2_Maint2</cp:lastModifiedBy>
  <cp:revision>116</cp:revision>
  <dcterms:created xsi:type="dcterms:W3CDTF">2016-02-01T21:45:28Z</dcterms:created>
  <dcterms:modified xsi:type="dcterms:W3CDTF">2016-09-15T13:40:20Z</dcterms:modified>
</cp:coreProperties>
</file>